
<file path=[Content_Types].xml><?xml version="1.0" encoding="utf-8"?>
<Types xmlns="http://schemas.openxmlformats.org/package/2006/content-types">
  <Default Extension="png" ContentType="image/png"/>
  <Default Extension="jfif"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media/image26.jpg" ContentType="image/jpg"/>
  <Override PartName="/ppt/media/image27.jpg" ContentType="image/jpg"/>
  <Override PartName="/ppt/media/image28.jpg" ContentType="image/jpg"/>
  <Override PartName="/ppt/media/image29.jpg" ContentType="image/jpg"/>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829" r:id="rId1"/>
  </p:sldMasterIdLst>
  <p:notesMasterIdLst>
    <p:notesMasterId r:id="rId22"/>
  </p:notesMasterIdLst>
  <p:handoutMasterIdLst>
    <p:handoutMasterId r:id="rId23"/>
  </p:handoutMasterIdLst>
  <p:sldIdLst>
    <p:sldId id="256" r:id="rId2"/>
    <p:sldId id="257" r:id="rId3"/>
    <p:sldId id="283" r:id="rId4"/>
    <p:sldId id="284" r:id="rId5"/>
    <p:sldId id="286" r:id="rId6"/>
    <p:sldId id="287" r:id="rId7"/>
    <p:sldId id="288" r:id="rId8"/>
    <p:sldId id="289" r:id="rId9"/>
    <p:sldId id="290" r:id="rId10"/>
    <p:sldId id="291" r:id="rId11"/>
    <p:sldId id="292" r:id="rId12"/>
    <p:sldId id="293" r:id="rId13"/>
    <p:sldId id="298" r:id="rId14"/>
    <p:sldId id="270" r:id="rId15"/>
    <p:sldId id="300" r:id="rId16"/>
    <p:sldId id="301" r:id="rId17"/>
    <p:sldId id="302" r:id="rId18"/>
    <p:sldId id="299" r:id="rId19"/>
    <p:sldId id="278" r:id="rId20"/>
    <p:sldId id="279" r:id="rId21"/>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371" autoAdjust="0"/>
  </p:normalViewPr>
  <p:slideViewPr>
    <p:cSldViewPr>
      <p:cViewPr>
        <p:scale>
          <a:sx n="33" d="100"/>
          <a:sy n="33" d="100"/>
        </p:scale>
        <p:origin x="-2118" y="-732"/>
      </p:cViewPr>
      <p:guideLst>
        <p:guide orient="horz" pos="288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g"/><Relationship Id="rId1" Type="http://schemas.openxmlformats.org/officeDocument/2006/relationships/image" Target="../media/image32.png"/><Relationship Id="rId4" Type="http://schemas.openxmlformats.org/officeDocument/2006/relationships/image" Target="../media/image35.png"/></Relationships>
</file>

<file path=ppt/diagrams/_rels/drawing1.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g"/><Relationship Id="rId1" Type="http://schemas.openxmlformats.org/officeDocument/2006/relationships/image" Target="../media/image32.png"/><Relationship Id="rId4" Type="http://schemas.openxmlformats.org/officeDocument/2006/relationships/image" Target="../media/image3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1D97CF-AD23-4DF4-9DFD-9A83C75152C4}" type="doc">
      <dgm:prSet loTypeId="urn:microsoft.com/office/officeart/2005/8/layout/pList2" loCatId="list" qsTypeId="urn:microsoft.com/office/officeart/2005/8/quickstyle/simple1" qsCatId="simple" csTypeId="urn:microsoft.com/office/officeart/2005/8/colors/accent1_2" csCatId="accent1" phldr="1"/>
      <dgm:spPr/>
      <dgm:t>
        <a:bodyPr/>
        <a:lstStyle/>
        <a:p>
          <a:endParaRPr lang="en-US"/>
        </a:p>
      </dgm:t>
    </dgm:pt>
    <dgm:pt modelId="{C4362F46-46CC-4096-BB0C-2D9703B1C91B}">
      <dgm:prSet phldrT="[Text]"/>
      <dgm:spPr>
        <a:solidFill>
          <a:srgbClr val="0033CC"/>
        </a:solidFill>
      </dgm:spPr>
      <dgm:t>
        <a:bodyPr/>
        <a:lstStyle/>
        <a:p>
          <a:pPr algn="ctr"/>
          <a:endParaRPr lang="en-US" i="1" dirty="0">
            <a:solidFill>
              <a:schemeClr val="bg1"/>
            </a:solidFill>
            <a:latin typeface="Cambria" panose="02040503050406030204" pitchFamily="18" charset="0"/>
            <a:ea typeface="Cambria" panose="02040503050406030204" pitchFamily="18" charset="0"/>
          </a:endParaRPr>
        </a:p>
      </dgm:t>
    </dgm:pt>
    <dgm:pt modelId="{0C9E94A5-1DF4-45D9-846B-7270F96B2319}" type="parTrans" cxnId="{86D8FDD4-5355-455A-970B-F8AD70CD6AB6}">
      <dgm:prSet/>
      <dgm:spPr/>
      <dgm:t>
        <a:bodyPr/>
        <a:lstStyle/>
        <a:p>
          <a:endParaRPr lang="en-US"/>
        </a:p>
      </dgm:t>
    </dgm:pt>
    <dgm:pt modelId="{159637E7-BD7C-4248-A43D-D05E16DB16F8}" type="sibTrans" cxnId="{86D8FDD4-5355-455A-970B-F8AD70CD6AB6}">
      <dgm:prSet/>
      <dgm:spPr/>
      <dgm:t>
        <a:bodyPr/>
        <a:lstStyle/>
        <a:p>
          <a:endParaRPr lang="en-US"/>
        </a:p>
      </dgm:t>
    </dgm:pt>
    <dgm:pt modelId="{85FCC3FB-EFF3-4443-96FD-D3A4F132D284}">
      <dgm:prSet phldrT="[Text]" custT="1"/>
      <dgm:spPr>
        <a:solidFill>
          <a:srgbClr val="0033CC"/>
        </a:solidFill>
      </dgm:spPr>
      <dgm:t>
        <a:bodyPr anchor="t"/>
        <a:lstStyle/>
        <a:p>
          <a:pPr algn="ctr"/>
          <a:endParaRPr lang="en-US" sz="2000" b="0" dirty="0" smtClean="0">
            <a:solidFill>
              <a:schemeClr val="bg1"/>
            </a:solidFill>
            <a:latin typeface="Cambria" panose="02040503050406030204" pitchFamily="18" charset="0"/>
            <a:ea typeface="Cambria" panose="02040503050406030204" pitchFamily="18" charset="0"/>
          </a:endParaRPr>
        </a:p>
        <a:p>
          <a:pPr algn="ctr"/>
          <a:r>
            <a:rPr lang="en-US" sz="2000" b="0" dirty="0" smtClean="0">
              <a:solidFill>
                <a:schemeClr val="bg1"/>
              </a:solidFill>
              <a:latin typeface="Cambria" panose="02040503050406030204" pitchFamily="18" charset="0"/>
              <a:ea typeface="Cambria" panose="02040503050406030204" pitchFamily="18" charset="0"/>
            </a:rPr>
            <a:t>- </a:t>
          </a:r>
          <a:r>
            <a:rPr lang="vi-VN" sz="2000" dirty="0" smtClean="0">
              <a:solidFill>
                <a:schemeClr val="bg1"/>
              </a:solidFill>
              <a:latin typeface="Cambria" panose="02040503050406030204" pitchFamily="18" charset="0"/>
              <a:ea typeface="Cambria" panose="02040503050406030204" pitchFamily="18" charset="0"/>
            </a:rPr>
            <a:t>Nguồn nguyên liệu đảm bảo chất lượng</a:t>
          </a:r>
          <a:endParaRPr lang="en-US" sz="2000" dirty="0" smtClean="0">
            <a:solidFill>
              <a:schemeClr val="bg1"/>
            </a:solidFill>
            <a:latin typeface="Cambria" panose="02040503050406030204" pitchFamily="18" charset="0"/>
            <a:ea typeface="Cambria" panose="02040503050406030204" pitchFamily="18" charset="0"/>
          </a:endParaRPr>
        </a:p>
        <a:p>
          <a:pPr algn="ctr"/>
          <a:r>
            <a:rPr lang="en-US" sz="2000" dirty="0" smtClean="0">
              <a:solidFill>
                <a:schemeClr val="bg1"/>
              </a:solidFill>
              <a:latin typeface="Cambria" panose="02040503050406030204" pitchFamily="18" charset="0"/>
              <a:ea typeface="Cambria" panose="02040503050406030204" pitchFamily="18" charset="0"/>
            </a:rPr>
            <a:t>-</a:t>
          </a:r>
          <a:r>
            <a:rPr lang="en-US" sz="2000" dirty="0" err="1" smtClean="0">
              <a:solidFill>
                <a:schemeClr val="bg1"/>
              </a:solidFill>
              <a:latin typeface="Cambria" panose="02040503050406030204" pitchFamily="18" charset="0"/>
              <a:ea typeface="Cambria" panose="02040503050406030204" pitchFamily="18" charset="0"/>
            </a:rPr>
            <a:t>Giảm</a:t>
          </a:r>
          <a:r>
            <a:rPr lang="en-US" sz="2000" dirty="0" smtClean="0">
              <a:solidFill>
                <a:schemeClr val="bg1"/>
              </a:solidFill>
              <a:latin typeface="Cambria" panose="02040503050406030204" pitchFamily="18" charset="0"/>
              <a:ea typeface="Cambria" panose="02040503050406030204" pitchFamily="18" charset="0"/>
            </a:rPr>
            <a:t> </a:t>
          </a:r>
          <a:r>
            <a:rPr lang="en-US" sz="2000" dirty="0" err="1" smtClean="0">
              <a:solidFill>
                <a:schemeClr val="bg1"/>
              </a:solidFill>
              <a:latin typeface="Cambria" panose="02040503050406030204" pitchFamily="18" charset="0"/>
              <a:ea typeface="Cambria" panose="02040503050406030204" pitchFamily="18" charset="0"/>
            </a:rPr>
            <a:t>nguy</a:t>
          </a:r>
          <a:r>
            <a:rPr lang="en-US" sz="2000" dirty="0" smtClean="0">
              <a:solidFill>
                <a:schemeClr val="bg1"/>
              </a:solidFill>
              <a:latin typeface="Cambria" panose="02040503050406030204" pitchFamily="18" charset="0"/>
              <a:ea typeface="Cambria" panose="02040503050406030204" pitchFamily="18" charset="0"/>
            </a:rPr>
            <a:t> </a:t>
          </a:r>
          <a:r>
            <a:rPr lang="en-US" sz="2000" dirty="0" err="1" smtClean="0">
              <a:solidFill>
                <a:schemeClr val="bg1"/>
              </a:solidFill>
              <a:latin typeface="Cambria" panose="02040503050406030204" pitchFamily="18" charset="0"/>
              <a:ea typeface="Cambria" panose="02040503050406030204" pitchFamily="18" charset="0"/>
            </a:rPr>
            <a:t>cơ</a:t>
          </a:r>
          <a:r>
            <a:rPr lang="en-US" sz="2000" dirty="0" smtClean="0">
              <a:solidFill>
                <a:schemeClr val="bg1"/>
              </a:solidFill>
              <a:latin typeface="Cambria" panose="02040503050406030204" pitchFamily="18" charset="0"/>
              <a:ea typeface="Cambria" panose="02040503050406030204" pitchFamily="18" charset="0"/>
            </a:rPr>
            <a:t> </a:t>
          </a:r>
          <a:r>
            <a:rPr lang="en-US" sz="2000" dirty="0" err="1" smtClean="0">
              <a:solidFill>
                <a:schemeClr val="bg1"/>
              </a:solidFill>
              <a:latin typeface="Cambria" panose="02040503050406030204" pitchFamily="18" charset="0"/>
              <a:ea typeface="Cambria" panose="02040503050406030204" pitchFamily="18" charset="0"/>
            </a:rPr>
            <a:t>bị</a:t>
          </a:r>
          <a:r>
            <a:rPr lang="en-US" sz="2000" dirty="0" smtClean="0">
              <a:solidFill>
                <a:schemeClr val="bg1"/>
              </a:solidFill>
              <a:latin typeface="Cambria" panose="02040503050406030204" pitchFamily="18" charset="0"/>
              <a:ea typeface="Cambria" panose="02040503050406030204" pitchFamily="18" charset="0"/>
            </a:rPr>
            <a:t> </a:t>
          </a:r>
          <a:r>
            <a:rPr lang="en-US" sz="2000" dirty="0" err="1" smtClean="0">
              <a:solidFill>
                <a:schemeClr val="bg1"/>
              </a:solidFill>
              <a:latin typeface="Cambria" panose="02040503050406030204" pitchFamily="18" charset="0"/>
              <a:ea typeface="Cambria" panose="02040503050406030204" pitchFamily="18" charset="0"/>
            </a:rPr>
            <a:t>cầm</a:t>
          </a:r>
          <a:r>
            <a:rPr lang="en-US" sz="2000" dirty="0" smtClean="0">
              <a:solidFill>
                <a:schemeClr val="bg1"/>
              </a:solidFill>
              <a:latin typeface="Cambria" panose="02040503050406030204" pitchFamily="18" charset="0"/>
              <a:ea typeface="Cambria" panose="02040503050406030204" pitchFamily="18" charset="0"/>
            </a:rPr>
            <a:t> </a:t>
          </a:r>
          <a:r>
            <a:rPr lang="en-US" sz="2000" dirty="0" err="1" smtClean="0">
              <a:solidFill>
                <a:schemeClr val="bg1"/>
              </a:solidFill>
              <a:latin typeface="Cambria" panose="02040503050406030204" pitchFamily="18" charset="0"/>
              <a:ea typeface="Cambria" panose="02040503050406030204" pitchFamily="18" charset="0"/>
            </a:rPr>
            <a:t>nhập</a:t>
          </a:r>
          <a:r>
            <a:rPr lang="en-US" sz="2000" dirty="0" smtClean="0">
              <a:solidFill>
                <a:schemeClr val="bg1"/>
              </a:solidFill>
              <a:latin typeface="Cambria" panose="02040503050406030204" pitchFamily="18" charset="0"/>
              <a:ea typeface="Cambria" panose="02040503050406030204" pitchFamily="18" charset="0"/>
            </a:rPr>
            <a:t> </a:t>
          </a:r>
          <a:r>
            <a:rPr lang="en-US" sz="2000" dirty="0" err="1" smtClean="0">
              <a:solidFill>
                <a:schemeClr val="bg1"/>
              </a:solidFill>
              <a:latin typeface="Cambria" panose="02040503050406030204" pitchFamily="18" charset="0"/>
              <a:ea typeface="Cambria" panose="02040503050406030204" pitchFamily="18" charset="0"/>
            </a:rPr>
            <a:t>khẩu</a:t>
          </a:r>
          <a:r>
            <a:rPr lang="vi-VN" sz="2000" dirty="0" smtClean="0">
              <a:solidFill>
                <a:schemeClr val="bg1"/>
              </a:solidFill>
              <a:latin typeface="Cambria" panose="02040503050406030204" pitchFamily="18" charset="0"/>
              <a:ea typeface="Cambria" panose="02040503050406030204" pitchFamily="18" charset="0"/>
            </a:rPr>
            <a:t> </a:t>
          </a:r>
          <a:r>
            <a:rPr lang="en-US" sz="2000" dirty="0" smtClean="0">
              <a:solidFill>
                <a:srgbClr val="3333FF"/>
              </a:solidFill>
              <a:latin typeface="Cambria" panose="02040503050406030204" pitchFamily="18" charset="0"/>
              <a:ea typeface="Cambria" panose="02040503050406030204" pitchFamily="18" charset="0"/>
            </a:rPr>
            <a:t>									</a:t>
          </a:r>
          <a:endParaRPr lang="en-US" sz="2000" b="0" dirty="0">
            <a:solidFill>
              <a:schemeClr val="bg1"/>
            </a:solidFill>
            <a:latin typeface="Cambria" panose="02040503050406030204" pitchFamily="18" charset="0"/>
            <a:ea typeface="Cambria" panose="02040503050406030204" pitchFamily="18" charset="0"/>
          </a:endParaRPr>
        </a:p>
      </dgm:t>
    </dgm:pt>
    <dgm:pt modelId="{603D5081-9E20-419A-8142-0C199E978E9F}" type="parTrans" cxnId="{068C667D-D7F7-4620-8212-696B6B5B32DC}">
      <dgm:prSet/>
      <dgm:spPr/>
      <dgm:t>
        <a:bodyPr/>
        <a:lstStyle/>
        <a:p>
          <a:endParaRPr lang="en-US"/>
        </a:p>
      </dgm:t>
    </dgm:pt>
    <dgm:pt modelId="{9C458567-F95E-42C3-9286-4842DB0B73D2}" type="sibTrans" cxnId="{068C667D-D7F7-4620-8212-696B6B5B32DC}">
      <dgm:prSet/>
      <dgm:spPr/>
      <dgm:t>
        <a:bodyPr/>
        <a:lstStyle/>
        <a:p>
          <a:endParaRPr lang="en-US"/>
        </a:p>
      </dgm:t>
    </dgm:pt>
    <dgm:pt modelId="{545C2784-85BE-42AD-9487-0E1EC0F91E80}">
      <dgm:prSet phldrT="[Text]"/>
      <dgm:spPr>
        <a:solidFill>
          <a:srgbClr val="0033CC"/>
        </a:solidFill>
      </dgm:spPr>
      <dgm:t>
        <a:bodyPr/>
        <a:lstStyle/>
        <a:p>
          <a:pPr algn="ctr"/>
          <a:r>
            <a:rPr lang="en-US" b="0" dirty="0" smtClean="0">
              <a:solidFill>
                <a:schemeClr val="bg1"/>
              </a:solidFill>
              <a:latin typeface="Cambria" panose="02040503050406030204" pitchFamily="18" charset="0"/>
              <a:ea typeface="Cambria" panose="02040503050406030204" pitchFamily="18" charset="0"/>
            </a:rPr>
            <a:t>- K</a:t>
          </a:r>
          <a:r>
            <a:rPr lang="vi-VN" b="0" dirty="0" smtClean="0">
              <a:solidFill>
                <a:schemeClr val="bg1"/>
              </a:solidFill>
              <a:latin typeface="Cambria" panose="02040503050406030204" pitchFamily="18" charset="0"/>
              <a:ea typeface="Cambria" panose="02040503050406030204" pitchFamily="18" charset="0"/>
            </a:rPr>
            <a:t>iểm soát tốt các vấn đề liên quan đến an toàn, vệ sinh thực phẩm </a:t>
          </a:r>
          <a:endParaRPr lang="en-US" b="0" dirty="0" smtClean="0">
            <a:solidFill>
              <a:schemeClr val="bg1"/>
            </a:solidFill>
            <a:latin typeface="Cambria" panose="02040503050406030204" pitchFamily="18" charset="0"/>
            <a:ea typeface="Cambria" panose="02040503050406030204" pitchFamily="18" charset="0"/>
          </a:endParaRPr>
        </a:p>
        <a:p>
          <a:pPr algn="ctr"/>
          <a:r>
            <a:rPr lang="en-US" dirty="0" smtClean="0">
              <a:solidFill>
                <a:schemeClr val="bg1"/>
              </a:solidFill>
              <a:latin typeface="Cambria" panose="02040503050406030204" pitchFamily="18" charset="0"/>
              <a:ea typeface="Cambria" panose="02040503050406030204" pitchFamily="18" charset="0"/>
            </a:rPr>
            <a:t>- </a:t>
          </a:r>
          <a:r>
            <a:rPr lang="en-US" dirty="0" err="1" smtClean="0">
              <a:solidFill>
                <a:schemeClr val="bg1"/>
              </a:solidFill>
              <a:latin typeface="Cambria" panose="02040503050406030204" pitchFamily="18" charset="0"/>
              <a:ea typeface="Cambria" panose="02040503050406030204" pitchFamily="18" charset="0"/>
            </a:rPr>
            <a:t>Xây</a:t>
          </a:r>
          <a:r>
            <a:rPr lang="en-US" dirty="0" smtClean="0">
              <a:solidFill>
                <a:schemeClr val="bg1"/>
              </a:solidFill>
              <a:latin typeface="Cambria" panose="02040503050406030204" pitchFamily="18" charset="0"/>
              <a:ea typeface="Cambria" panose="02040503050406030204" pitchFamily="18" charset="0"/>
            </a:rPr>
            <a:t> </a:t>
          </a:r>
          <a:r>
            <a:rPr lang="en-US" dirty="0" err="1" smtClean="0">
              <a:solidFill>
                <a:schemeClr val="bg1"/>
              </a:solidFill>
              <a:latin typeface="Cambria" panose="02040503050406030204" pitchFamily="18" charset="0"/>
              <a:ea typeface="Cambria" panose="02040503050406030204" pitchFamily="18" charset="0"/>
            </a:rPr>
            <a:t>dựng</a:t>
          </a:r>
          <a:r>
            <a:rPr lang="en-US" dirty="0" smtClean="0">
              <a:solidFill>
                <a:schemeClr val="bg1"/>
              </a:solidFill>
              <a:latin typeface="Cambria" panose="02040503050406030204" pitchFamily="18" charset="0"/>
              <a:ea typeface="Cambria" panose="02040503050406030204" pitchFamily="18" charset="0"/>
            </a:rPr>
            <a:t> </a:t>
          </a:r>
          <a:r>
            <a:rPr lang="en-US" dirty="0" err="1" smtClean="0">
              <a:solidFill>
                <a:schemeClr val="bg1"/>
              </a:solidFill>
              <a:latin typeface="Cambria" panose="02040503050406030204" pitchFamily="18" charset="0"/>
              <a:ea typeface="Cambria" panose="02040503050406030204" pitchFamily="18" charset="0"/>
            </a:rPr>
            <a:t>thương</a:t>
          </a:r>
          <a:r>
            <a:rPr lang="en-US" dirty="0" smtClean="0">
              <a:solidFill>
                <a:schemeClr val="bg1"/>
              </a:solidFill>
              <a:latin typeface="Cambria" panose="02040503050406030204" pitchFamily="18" charset="0"/>
              <a:ea typeface="Cambria" panose="02040503050406030204" pitchFamily="18" charset="0"/>
            </a:rPr>
            <a:t> </a:t>
          </a:r>
          <a:r>
            <a:rPr lang="en-US" dirty="0" err="1" smtClean="0">
              <a:solidFill>
                <a:schemeClr val="bg1"/>
              </a:solidFill>
              <a:latin typeface="Cambria" panose="02040503050406030204" pitchFamily="18" charset="0"/>
              <a:ea typeface="Cambria" panose="02040503050406030204" pitchFamily="18" charset="0"/>
            </a:rPr>
            <a:t>hiệu</a:t>
          </a:r>
          <a:r>
            <a:rPr lang="en-US" dirty="0" smtClean="0">
              <a:solidFill>
                <a:schemeClr val="bg1"/>
              </a:solidFill>
              <a:latin typeface="Cambria" panose="02040503050406030204" pitchFamily="18" charset="0"/>
              <a:ea typeface="Cambria" panose="02040503050406030204" pitchFamily="18" charset="0"/>
            </a:rPr>
            <a:t> </a:t>
          </a:r>
          <a:r>
            <a:rPr lang="en-US" dirty="0" err="1" smtClean="0">
              <a:solidFill>
                <a:schemeClr val="bg1"/>
              </a:solidFill>
              <a:latin typeface="Cambria" panose="02040503050406030204" pitchFamily="18" charset="0"/>
              <a:ea typeface="Cambria" panose="02040503050406030204" pitchFamily="18" charset="0"/>
            </a:rPr>
            <a:t>sản</a:t>
          </a:r>
          <a:r>
            <a:rPr lang="en-US" dirty="0" smtClean="0">
              <a:solidFill>
                <a:schemeClr val="bg1"/>
              </a:solidFill>
              <a:latin typeface="Cambria" panose="02040503050406030204" pitchFamily="18" charset="0"/>
              <a:ea typeface="Cambria" panose="02040503050406030204" pitchFamily="18" charset="0"/>
            </a:rPr>
            <a:t> </a:t>
          </a:r>
          <a:r>
            <a:rPr lang="en-US" dirty="0" err="1" smtClean="0">
              <a:solidFill>
                <a:schemeClr val="bg1"/>
              </a:solidFill>
              <a:latin typeface="Cambria" panose="02040503050406030204" pitchFamily="18" charset="0"/>
              <a:ea typeface="Cambria" panose="02040503050406030204" pitchFamily="18" charset="0"/>
            </a:rPr>
            <a:t>phẩm</a:t>
          </a:r>
          <a:r>
            <a:rPr lang="en-US" dirty="0" smtClean="0">
              <a:solidFill>
                <a:schemeClr val="bg1"/>
              </a:solidFill>
              <a:latin typeface="Cambria" panose="02040503050406030204" pitchFamily="18" charset="0"/>
              <a:ea typeface="Cambria" panose="02040503050406030204" pitchFamily="18" charset="0"/>
            </a:rPr>
            <a:t> </a:t>
          </a:r>
          <a:endParaRPr lang="en-US" i="1" dirty="0">
            <a:solidFill>
              <a:schemeClr val="bg1"/>
            </a:solidFill>
            <a:latin typeface="Cambria" panose="02040503050406030204" pitchFamily="18" charset="0"/>
            <a:ea typeface="Cambria" panose="02040503050406030204" pitchFamily="18" charset="0"/>
          </a:endParaRPr>
        </a:p>
      </dgm:t>
    </dgm:pt>
    <dgm:pt modelId="{41E66B19-E3BB-4334-A3A2-8E963076AA6D}" type="parTrans" cxnId="{29995CAC-BF2A-4A9C-961B-6B23ECF9AEBF}">
      <dgm:prSet/>
      <dgm:spPr/>
      <dgm:t>
        <a:bodyPr/>
        <a:lstStyle/>
        <a:p>
          <a:endParaRPr lang="en-US"/>
        </a:p>
      </dgm:t>
    </dgm:pt>
    <dgm:pt modelId="{63A066A6-C728-4401-9228-2F690C02ED66}" type="sibTrans" cxnId="{29995CAC-BF2A-4A9C-961B-6B23ECF9AEBF}">
      <dgm:prSet/>
      <dgm:spPr/>
      <dgm:t>
        <a:bodyPr/>
        <a:lstStyle/>
        <a:p>
          <a:endParaRPr lang="en-US"/>
        </a:p>
      </dgm:t>
    </dgm:pt>
    <dgm:pt modelId="{F9C9AA61-99FE-4092-8D29-12874CFBDAC8}">
      <dgm:prSet phldrT="[Text]"/>
      <dgm:spPr>
        <a:solidFill>
          <a:srgbClr val="0033CC"/>
        </a:solidFill>
      </dgm:spPr>
      <dgm:t>
        <a:bodyPr anchor="ctr"/>
        <a:lstStyle/>
        <a:p>
          <a:r>
            <a:rPr lang="vi-VN" dirty="0" smtClean="0">
              <a:solidFill>
                <a:schemeClr val="bg1"/>
              </a:solidFill>
              <a:latin typeface="Cambria" panose="02040503050406030204" pitchFamily="18" charset="0"/>
              <a:ea typeface="Cambria" panose="02040503050406030204" pitchFamily="18" charset="0"/>
            </a:rPr>
            <a:t>Người tiêu dùng sẽ được sử dụng những sản phẩm có chất lượng an toàn vệ sinh thực phẩm</a:t>
          </a:r>
          <a:endParaRPr lang="en-US" i="1" dirty="0">
            <a:solidFill>
              <a:schemeClr val="bg1"/>
            </a:solidFill>
            <a:latin typeface="Cambria" panose="02040503050406030204" pitchFamily="18" charset="0"/>
            <a:ea typeface="Cambria" panose="02040503050406030204" pitchFamily="18" charset="0"/>
          </a:endParaRPr>
        </a:p>
      </dgm:t>
    </dgm:pt>
    <dgm:pt modelId="{71315050-381D-455C-B87A-B7073D8557B0}" type="parTrans" cxnId="{3DD0873B-C4D8-4E9A-92F0-3AD728027C9B}">
      <dgm:prSet/>
      <dgm:spPr/>
      <dgm:t>
        <a:bodyPr/>
        <a:lstStyle/>
        <a:p>
          <a:endParaRPr lang="en-US"/>
        </a:p>
      </dgm:t>
    </dgm:pt>
    <dgm:pt modelId="{7834AE3E-9AB2-4C5C-8BEB-D24F371EDB1B}" type="sibTrans" cxnId="{3DD0873B-C4D8-4E9A-92F0-3AD728027C9B}">
      <dgm:prSet/>
      <dgm:spPr/>
      <dgm:t>
        <a:bodyPr/>
        <a:lstStyle/>
        <a:p>
          <a:endParaRPr lang="en-US"/>
        </a:p>
      </dgm:t>
    </dgm:pt>
    <dgm:pt modelId="{071FAA17-A379-4572-8AC3-93C93D7EB8CB}" type="pres">
      <dgm:prSet presAssocID="{661D97CF-AD23-4DF4-9DFD-9A83C75152C4}" presName="Name0" presStyleCnt="0">
        <dgm:presLayoutVars>
          <dgm:dir/>
          <dgm:resizeHandles val="exact"/>
        </dgm:presLayoutVars>
      </dgm:prSet>
      <dgm:spPr/>
      <dgm:t>
        <a:bodyPr/>
        <a:lstStyle/>
        <a:p>
          <a:endParaRPr lang="en-US"/>
        </a:p>
      </dgm:t>
    </dgm:pt>
    <dgm:pt modelId="{87B2C7FB-74DC-4E9E-9766-8E023D4EA160}" type="pres">
      <dgm:prSet presAssocID="{661D97CF-AD23-4DF4-9DFD-9A83C75152C4}" presName="bkgdShp" presStyleLbl="alignAccFollowNode1" presStyleIdx="0" presStyleCnt="1"/>
      <dgm:spPr/>
      <dgm:t>
        <a:bodyPr/>
        <a:lstStyle/>
        <a:p>
          <a:endParaRPr lang="en-US"/>
        </a:p>
      </dgm:t>
    </dgm:pt>
    <dgm:pt modelId="{779D090D-90CC-45AC-8300-0E5264EEFC15}" type="pres">
      <dgm:prSet presAssocID="{661D97CF-AD23-4DF4-9DFD-9A83C75152C4}" presName="linComp" presStyleCnt="0"/>
      <dgm:spPr/>
    </dgm:pt>
    <dgm:pt modelId="{312F56B7-BE7B-457C-AB2F-FE54FE702BA9}" type="pres">
      <dgm:prSet presAssocID="{C4362F46-46CC-4096-BB0C-2D9703B1C91B}" presName="compNode" presStyleCnt="0"/>
      <dgm:spPr/>
    </dgm:pt>
    <dgm:pt modelId="{F7B6094E-FAD1-4D38-AE73-856E672053D5}" type="pres">
      <dgm:prSet presAssocID="{C4362F46-46CC-4096-BB0C-2D9703B1C91B}" presName="node" presStyleLbl="node1" presStyleIdx="0" presStyleCnt="4" custScaleX="101425" custScaleY="113632" custLinFactX="136145" custLinFactNeighborX="200000" custLinFactNeighborY="-14503">
        <dgm:presLayoutVars>
          <dgm:bulletEnabled val="1"/>
        </dgm:presLayoutVars>
      </dgm:prSet>
      <dgm:spPr/>
      <dgm:t>
        <a:bodyPr/>
        <a:lstStyle/>
        <a:p>
          <a:endParaRPr lang="en-US"/>
        </a:p>
      </dgm:t>
    </dgm:pt>
    <dgm:pt modelId="{2FEC66C3-46BB-47FB-A77D-5EE9DD707250}" type="pres">
      <dgm:prSet presAssocID="{C4362F46-46CC-4096-BB0C-2D9703B1C91B}" presName="invisiNode" presStyleLbl="node1" presStyleIdx="0" presStyleCnt="4"/>
      <dgm:spPr/>
    </dgm:pt>
    <dgm:pt modelId="{39B83D13-EF09-4EE1-8C8F-DE55F9178F29}" type="pres">
      <dgm:prSet presAssocID="{C4362F46-46CC-4096-BB0C-2D9703B1C91B}" presName="imagNode" presStyleLbl="fgImgPlace1" presStyleIdx="0" presStyleCnt="4" custScaleX="89536" custScaleY="84634" custLinFactNeighborX="-17716" custLinFactNeighborY="-25844"/>
      <dgm:spPr>
        <a:blipFill rotWithShape="1">
          <a:blip xmlns:r="http://schemas.openxmlformats.org/officeDocument/2006/relationships" r:embed="rId1"/>
          <a:stretch>
            <a:fillRect/>
          </a:stretch>
        </a:blipFill>
      </dgm:spPr>
      <dgm:t>
        <a:bodyPr/>
        <a:lstStyle/>
        <a:p>
          <a:endParaRPr lang="en-US"/>
        </a:p>
      </dgm:t>
    </dgm:pt>
    <dgm:pt modelId="{3CB02D65-8C83-41B2-A2AD-0B9977CD1613}" type="pres">
      <dgm:prSet presAssocID="{159637E7-BD7C-4248-A43D-D05E16DB16F8}" presName="sibTrans" presStyleLbl="sibTrans2D1" presStyleIdx="0" presStyleCnt="0"/>
      <dgm:spPr/>
      <dgm:t>
        <a:bodyPr/>
        <a:lstStyle/>
        <a:p>
          <a:endParaRPr lang="en-US"/>
        </a:p>
      </dgm:t>
    </dgm:pt>
    <dgm:pt modelId="{DD1D5F1E-4E65-4517-9780-D16FE84461D9}" type="pres">
      <dgm:prSet presAssocID="{85FCC3FB-EFF3-4443-96FD-D3A4F132D284}" presName="compNode" presStyleCnt="0"/>
      <dgm:spPr/>
    </dgm:pt>
    <dgm:pt modelId="{3DFA98FE-E035-416F-B718-9D8DCD5CEA4C}" type="pres">
      <dgm:prSet presAssocID="{85FCC3FB-EFF3-4443-96FD-D3A4F132D284}" presName="node" presStyleLbl="node1" presStyleIdx="1" presStyleCnt="4" custScaleX="97813" custScaleY="114071" custLinFactNeighborX="-10422" custLinFactNeighborY="-14195">
        <dgm:presLayoutVars>
          <dgm:bulletEnabled val="1"/>
        </dgm:presLayoutVars>
      </dgm:prSet>
      <dgm:spPr/>
      <dgm:t>
        <a:bodyPr/>
        <a:lstStyle/>
        <a:p>
          <a:endParaRPr lang="en-US"/>
        </a:p>
      </dgm:t>
    </dgm:pt>
    <dgm:pt modelId="{B5C26422-F50C-4B09-8173-36BCE077B9BE}" type="pres">
      <dgm:prSet presAssocID="{85FCC3FB-EFF3-4443-96FD-D3A4F132D284}" presName="invisiNode" presStyleLbl="node1" presStyleIdx="1" presStyleCnt="4"/>
      <dgm:spPr/>
    </dgm:pt>
    <dgm:pt modelId="{B4C2F1A1-632F-4D7D-B825-CD9694595EC8}" type="pres">
      <dgm:prSet presAssocID="{85FCC3FB-EFF3-4443-96FD-D3A4F132D284}" presName="imagNode" presStyleLbl="fgImgPlace1" presStyleIdx="1" presStyleCnt="4" custScaleX="91726" custScaleY="80747" custLinFactX="4941" custLinFactNeighborX="100000" custLinFactNeighborY="-26216"/>
      <dgm:spPr>
        <a:blipFill>
          <a:blip xmlns:r="http://schemas.openxmlformats.org/officeDocument/2006/relationships" r:embed="rId2">
            <a:extLst>
              <a:ext uri="{28A0092B-C50C-407E-A947-70E740481C1C}">
                <a14:useLocalDpi xmlns:a14="http://schemas.microsoft.com/office/drawing/2010/main" val="0"/>
              </a:ext>
            </a:extLst>
          </a:blip>
          <a:srcRect/>
          <a:stretch>
            <a:fillRect l="-10000" r="-10000"/>
          </a:stretch>
        </a:blipFill>
      </dgm:spPr>
      <dgm:t>
        <a:bodyPr/>
        <a:lstStyle/>
        <a:p>
          <a:endParaRPr lang="en-US"/>
        </a:p>
      </dgm:t>
    </dgm:pt>
    <dgm:pt modelId="{F8E485D8-FEEB-446C-9E09-A853602B85CD}" type="pres">
      <dgm:prSet presAssocID="{9C458567-F95E-42C3-9286-4842DB0B73D2}" presName="sibTrans" presStyleLbl="sibTrans2D1" presStyleIdx="0" presStyleCnt="0"/>
      <dgm:spPr/>
      <dgm:t>
        <a:bodyPr/>
        <a:lstStyle/>
        <a:p>
          <a:endParaRPr lang="en-US"/>
        </a:p>
      </dgm:t>
    </dgm:pt>
    <dgm:pt modelId="{A6857C15-73C2-4BFD-9042-06BF36332CF0}" type="pres">
      <dgm:prSet presAssocID="{545C2784-85BE-42AD-9487-0E1EC0F91E80}" presName="compNode" presStyleCnt="0"/>
      <dgm:spPr/>
    </dgm:pt>
    <dgm:pt modelId="{F3EA2BAB-043E-4F95-9EC4-8665B3D1B014}" type="pres">
      <dgm:prSet presAssocID="{545C2784-85BE-42AD-9487-0E1EC0F91E80}" presName="node" presStyleLbl="node1" presStyleIdx="2" presStyleCnt="4" custScaleX="96919" custScaleY="114951" custLinFactX="-100000" custLinFactNeighborX="-137247" custLinFactNeighborY="-12646">
        <dgm:presLayoutVars>
          <dgm:bulletEnabled val="1"/>
        </dgm:presLayoutVars>
      </dgm:prSet>
      <dgm:spPr/>
      <dgm:t>
        <a:bodyPr/>
        <a:lstStyle/>
        <a:p>
          <a:endParaRPr lang="en-US"/>
        </a:p>
      </dgm:t>
    </dgm:pt>
    <dgm:pt modelId="{C1D0D8EC-7690-4F7C-A9EF-8482FD19AD01}" type="pres">
      <dgm:prSet presAssocID="{545C2784-85BE-42AD-9487-0E1EC0F91E80}" presName="invisiNode" presStyleLbl="node1" presStyleIdx="2" presStyleCnt="4"/>
      <dgm:spPr/>
    </dgm:pt>
    <dgm:pt modelId="{0A199BCC-6008-4EF3-B0C8-F1B4EE97D688}" type="pres">
      <dgm:prSet presAssocID="{545C2784-85BE-42AD-9487-0E1EC0F91E80}" presName="imagNode" presStyleLbl="fgImgPlace1" presStyleIdx="2" presStyleCnt="4" custScaleX="90385" custScaleY="83787" custLinFactX="-21370" custLinFactNeighborX="-100000" custLinFactNeighborY="-19429"/>
      <dgm:spPr>
        <a:blipFill>
          <a:blip xmlns:r="http://schemas.openxmlformats.org/officeDocument/2006/relationships" r:embed="rId3">
            <a:extLst>
              <a:ext uri="{28A0092B-C50C-407E-A947-70E740481C1C}">
                <a14:useLocalDpi xmlns:a14="http://schemas.microsoft.com/office/drawing/2010/main" val="0"/>
              </a:ext>
            </a:extLst>
          </a:blip>
          <a:srcRect/>
          <a:stretch>
            <a:fillRect l="-21000" r="-21000"/>
          </a:stretch>
        </a:blipFill>
      </dgm:spPr>
      <dgm:t>
        <a:bodyPr/>
        <a:lstStyle/>
        <a:p>
          <a:endParaRPr lang="en-US"/>
        </a:p>
      </dgm:t>
    </dgm:pt>
    <dgm:pt modelId="{F198FDE0-AB5C-4C7F-8929-8018F8494429}" type="pres">
      <dgm:prSet presAssocID="{63A066A6-C728-4401-9228-2F690C02ED66}" presName="sibTrans" presStyleLbl="sibTrans2D1" presStyleIdx="0" presStyleCnt="0"/>
      <dgm:spPr/>
      <dgm:t>
        <a:bodyPr/>
        <a:lstStyle/>
        <a:p>
          <a:endParaRPr lang="en-US"/>
        </a:p>
      </dgm:t>
    </dgm:pt>
    <dgm:pt modelId="{5994BF76-C60F-4167-9586-8A1286A08C73}" type="pres">
      <dgm:prSet presAssocID="{F9C9AA61-99FE-4092-8D29-12874CFBDAC8}" presName="compNode" presStyleCnt="0"/>
      <dgm:spPr/>
    </dgm:pt>
    <dgm:pt modelId="{D95AE99E-0F43-4534-9194-B37F11166264}" type="pres">
      <dgm:prSet presAssocID="{F9C9AA61-99FE-4092-8D29-12874CFBDAC8}" presName="node" presStyleLbl="node1" presStyleIdx="3" presStyleCnt="4" custScaleX="102932" custScaleY="114951" custLinFactX="-10828" custLinFactNeighborX="-100000" custLinFactNeighborY="-12923">
        <dgm:presLayoutVars>
          <dgm:bulletEnabled val="1"/>
        </dgm:presLayoutVars>
      </dgm:prSet>
      <dgm:spPr/>
      <dgm:t>
        <a:bodyPr/>
        <a:lstStyle/>
        <a:p>
          <a:endParaRPr lang="en-US"/>
        </a:p>
      </dgm:t>
    </dgm:pt>
    <dgm:pt modelId="{36B708C7-24E3-40AB-9BC0-875814D176AE}" type="pres">
      <dgm:prSet presAssocID="{F9C9AA61-99FE-4092-8D29-12874CFBDAC8}" presName="invisiNode" presStyleLbl="node1" presStyleIdx="3" presStyleCnt="4"/>
      <dgm:spPr/>
    </dgm:pt>
    <dgm:pt modelId="{E4A6DDD8-870A-4C3B-A586-665D9108734B}" type="pres">
      <dgm:prSet presAssocID="{F9C9AA61-99FE-4092-8D29-12874CFBDAC8}" presName="imagNode" presStyleLbl="fgImgPlace1" presStyleIdx="3" presStyleCnt="4" custScaleX="88137" custScaleY="82440" custLinFactNeighborX="4007" custLinFactNeighborY="-28069"/>
      <dgm:spPr>
        <a:blipFill>
          <a:blip xmlns:r="http://schemas.openxmlformats.org/officeDocument/2006/relationships" r:embed="rId4">
            <a:extLst>
              <a:ext uri="{28A0092B-C50C-407E-A947-70E740481C1C}">
                <a14:useLocalDpi xmlns:a14="http://schemas.microsoft.com/office/drawing/2010/main" val="0"/>
              </a:ext>
            </a:extLst>
          </a:blip>
          <a:srcRect/>
          <a:stretch>
            <a:fillRect l="-46000" r="-46000"/>
          </a:stretch>
        </a:blipFill>
      </dgm:spPr>
      <dgm:t>
        <a:bodyPr/>
        <a:lstStyle/>
        <a:p>
          <a:endParaRPr lang="en-US"/>
        </a:p>
      </dgm:t>
    </dgm:pt>
  </dgm:ptLst>
  <dgm:cxnLst>
    <dgm:cxn modelId="{068C667D-D7F7-4620-8212-696B6B5B32DC}" srcId="{661D97CF-AD23-4DF4-9DFD-9A83C75152C4}" destId="{85FCC3FB-EFF3-4443-96FD-D3A4F132D284}" srcOrd="1" destOrd="0" parTransId="{603D5081-9E20-419A-8142-0C199E978E9F}" sibTransId="{9C458567-F95E-42C3-9286-4842DB0B73D2}"/>
    <dgm:cxn modelId="{3DD0873B-C4D8-4E9A-92F0-3AD728027C9B}" srcId="{661D97CF-AD23-4DF4-9DFD-9A83C75152C4}" destId="{F9C9AA61-99FE-4092-8D29-12874CFBDAC8}" srcOrd="3" destOrd="0" parTransId="{71315050-381D-455C-B87A-B7073D8557B0}" sibTransId="{7834AE3E-9AB2-4C5C-8BEB-D24F371EDB1B}"/>
    <dgm:cxn modelId="{D17F4613-23EC-407D-B47D-2ECEB050E56C}" type="presOf" srcId="{85FCC3FB-EFF3-4443-96FD-D3A4F132D284}" destId="{3DFA98FE-E035-416F-B718-9D8DCD5CEA4C}" srcOrd="0" destOrd="0" presId="urn:microsoft.com/office/officeart/2005/8/layout/pList2"/>
    <dgm:cxn modelId="{29995CAC-BF2A-4A9C-961B-6B23ECF9AEBF}" srcId="{661D97CF-AD23-4DF4-9DFD-9A83C75152C4}" destId="{545C2784-85BE-42AD-9487-0E1EC0F91E80}" srcOrd="2" destOrd="0" parTransId="{41E66B19-E3BB-4334-A3A2-8E963076AA6D}" sibTransId="{63A066A6-C728-4401-9228-2F690C02ED66}"/>
    <dgm:cxn modelId="{86D8FDD4-5355-455A-970B-F8AD70CD6AB6}" srcId="{661D97CF-AD23-4DF4-9DFD-9A83C75152C4}" destId="{C4362F46-46CC-4096-BB0C-2D9703B1C91B}" srcOrd="0" destOrd="0" parTransId="{0C9E94A5-1DF4-45D9-846B-7270F96B2319}" sibTransId="{159637E7-BD7C-4248-A43D-D05E16DB16F8}"/>
    <dgm:cxn modelId="{E59B3505-E16C-4FDC-A795-347CDAC801AA}" type="presOf" srcId="{F9C9AA61-99FE-4092-8D29-12874CFBDAC8}" destId="{D95AE99E-0F43-4534-9194-B37F11166264}" srcOrd="0" destOrd="0" presId="urn:microsoft.com/office/officeart/2005/8/layout/pList2"/>
    <dgm:cxn modelId="{2FB4CB01-E669-47F4-907E-2061C631555F}" type="presOf" srcId="{C4362F46-46CC-4096-BB0C-2D9703B1C91B}" destId="{F7B6094E-FAD1-4D38-AE73-856E672053D5}" srcOrd="0" destOrd="0" presId="urn:microsoft.com/office/officeart/2005/8/layout/pList2"/>
    <dgm:cxn modelId="{D1980FDB-D28E-4670-8B42-BC0E8571DE55}" type="presOf" srcId="{9C458567-F95E-42C3-9286-4842DB0B73D2}" destId="{F8E485D8-FEEB-446C-9E09-A853602B85CD}" srcOrd="0" destOrd="0" presId="urn:microsoft.com/office/officeart/2005/8/layout/pList2"/>
    <dgm:cxn modelId="{B16FA935-30AA-4AE0-9F5D-EF90153D4D0D}" type="presOf" srcId="{661D97CF-AD23-4DF4-9DFD-9A83C75152C4}" destId="{071FAA17-A379-4572-8AC3-93C93D7EB8CB}" srcOrd="0" destOrd="0" presId="urn:microsoft.com/office/officeart/2005/8/layout/pList2"/>
    <dgm:cxn modelId="{58EBE6D7-C405-4030-8587-2B385091716E}" type="presOf" srcId="{159637E7-BD7C-4248-A43D-D05E16DB16F8}" destId="{3CB02D65-8C83-41B2-A2AD-0B9977CD1613}" srcOrd="0" destOrd="0" presId="urn:microsoft.com/office/officeart/2005/8/layout/pList2"/>
    <dgm:cxn modelId="{0D334347-0AE3-47D7-B67E-8EAC88A868F3}" type="presOf" srcId="{545C2784-85BE-42AD-9487-0E1EC0F91E80}" destId="{F3EA2BAB-043E-4F95-9EC4-8665B3D1B014}" srcOrd="0" destOrd="0" presId="urn:microsoft.com/office/officeart/2005/8/layout/pList2"/>
    <dgm:cxn modelId="{43D4640F-3BF4-4A1F-A4EC-65A50FE93918}" type="presOf" srcId="{63A066A6-C728-4401-9228-2F690C02ED66}" destId="{F198FDE0-AB5C-4C7F-8929-8018F8494429}" srcOrd="0" destOrd="0" presId="urn:microsoft.com/office/officeart/2005/8/layout/pList2"/>
    <dgm:cxn modelId="{E8B9869A-65D7-4AFA-8A82-95A66C749D83}" type="presParOf" srcId="{071FAA17-A379-4572-8AC3-93C93D7EB8CB}" destId="{87B2C7FB-74DC-4E9E-9766-8E023D4EA160}" srcOrd="0" destOrd="0" presId="urn:microsoft.com/office/officeart/2005/8/layout/pList2"/>
    <dgm:cxn modelId="{D73CFBD4-BC97-4B9E-B0BB-D5B13746F81D}" type="presParOf" srcId="{071FAA17-A379-4572-8AC3-93C93D7EB8CB}" destId="{779D090D-90CC-45AC-8300-0E5264EEFC15}" srcOrd="1" destOrd="0" presId="urn:microsoft.com/office/officeart/2005/8/layout/pList2"/>
    <dgm:cxn modelId="{27113A7A-E23E-4124-ADB9-769350A83921}" type="presParOf" srcId="{779D090D-90CC-45AC-8300-0E5264EEFC15}" destId="{312F56B7-BE7B-457C-AB2F-FE54FE702BA9}" srcOrd="0" destOrd="0" presId="urn:microsoft.com/office/officeart/2005/8/layout/pList2"/>
    <dgm:cxn modelId="{55F8BAC1-454C-487E-B55E-ED2D563FDCC5}" type="presParOf" srcId="{312F56B7-BE7B-457C-AB2F-FE54FE702BA9}" destId="{F7B6094E-FAD1-4D38-AE73-856E672053D5}" srcOrd="0" destOrd="0" presId="urn:microsoft.com/office/officeart/2005/8/layout/pList2"/>
    <dgm:cxn modelId="{A5E26E51-0EE5-4FB7-8617-277E6A8577D9}" type="presParOf" srcId="{312F56B7-BE7B-457C-AB2F-FE54FE702BA9}" destId="{2FEC66C3-46BB-47FB-A77D-5EE9DD707250}" srcOrd="1" destOrd="0" presId="urn:microsoft.com/office/officeart/2005/8/layout/pList2"/>
    <dgm:cxn modelId="{EDED3A71-D379-433E-9FB3-FFC96E4CE900}" type="presParOf" srcId="{312F56B7-BE7B-457C-AB2F-FE54FE702BA9}" destId="{39B83D13-EF09-4EE1-8C8F-DE55F9178F29}" srcOrd="2" destOrd="0" presId="urn:microsoft.com/office/officeart/2005/8/layout/pList2"/>
    <dgm:cxn modelId="{41E5EA78-0C20-471C-BCA2-F44FCCAB527D}" type="presParOf" srcId="{779D090D-90CC-45AC-8300-0E5264EEFC15}" destId="{3CB02D65-8C83-41B2-A2AD-0B9977CD1613}" srcOrd="1" destOrd="0" presId="urn:microsoft.com/office/officeart/2005/8/layout/pList2"/>
    <dgm:cxn modelId="{906E64E3-DF82-43A7-8B5B-06B8B881786F}" type="presParOf" srcId="{779D090D-90CC-45AC-8300-0E5264EEFC15}" destId="{DD1D5F1E-4E65-4517-9780-D16FE84461D9}" srcOrd="2" destOrd="0" presId="urn:microsoft.com/office/officeart/2005/8/layout/pList2"/>
    <dgm:cxn modelId="{579C57E8-A9BE-4FE8-8043-FA1F9FCFB9B6}" type="presParOf" srcId="{DD1D5F1E-4E65-4517-9780-D16FE84461D9}" destId="{3DFA98FE-E035-416F-B718-9D8DCD5CEA4C}" srcOrd="0" destOrd="0" presId="urn:microsoft.com/office/officeart/2005/8/layout/pList2"/>
    <dgm:cxn modelId="{9A3D46B8-C26B-4E41-BEA4-EBB84D4F7A25}" type="presParOf" srcId="{DD1D5F1E-4E65-4517-9780-D16FE84461D9}" destId="{B5C26422-F50C-4B09-8173-36BCE077B9BE}" srcOrd="1" destOrd="0" presId="urn:microsoft.com/office/officeart/2005/8/layout/pList2"/>
    <dgm:cxn modelId="{6AEED5E2-4210-43D2-888E-A4320F8CA157}" type="presParOf" srcId="{DD1D5F1E-4E65-4517-9780-D16FE84461D9}" destId="{B4C2F1A1-632F-4D7D-B825-CD9694595EC8}" srcOrd="2" destOrd="0" presId="urn:microsoft.com/office/officeart/2005/8/layout/pList2"/>
    <dgm:cxn modelId="{BFE7701B-0EE0-46C5-A547-881C2DAC86CA}" type="presParOf" srcId="{779D090D-90CC-45AC-8300-0E5264EEFC15}" destId="{F8E485D8-FEEB-446C-9E09-A853602B85CD}" srcOrd="3" destOrd="0" presId="urn:microsoft.com/office/officeart/2005/8/layout/pList2"/>
    <dgm:cxn modelId="{F86044C1-5F62-4477-AC94-C377FE7FBB92}" type="presParOf" srcId="{779D090D-90CC-45AC-8300-0E5264EEFC15}" destId="{A6857C15-73C2-4BFD-9042-06BF36332CF0}" srcOrd="4" destOrd="0" presId="urn:microsoft.com/office/officeart/2005/8/layout/pList2"/>
    <dgm:cxn modelId="{78B4811D-BACD-468B-8CAF-A96E9A3301C3}" type="presParOf" srcId="{A6857C15-73C2-4BFD-9042-06BF36332CF0}" destId="{F3EA2BAB-043E-4F95-9EC4-8665B3D1B014}" srcOrd="0" destOrd="0" presId="urn:microsoft.com/office/officeart/2005/8/layout/pList2"/>
    <dgm:cxn modelId="{C94A99F4-5B30-464F-B4D3-C48D35C12BB4}" type="presParOf" srcId="{A6857C15-73C2-4BFD-9042-06BF36332CF0}" destId="{C1D0D8EC-7690-4F7C-A9EF-8482FD19AD01}" srcOrd="1" destOrd="0" presId="urn:microsoft.com/office/officeart/2005/8/layout/pList2"/>
    <dgm:cxn modelId="{28F84D23-A2C0-4FA2-B639-C2797D70C660}" type="presParOf" srcId="{A6857C15-73C2-4BFD-9042-06BF36332CF0}" destId="{0A199BCC-6008-4EF3-B0C8-F1B4EE97D688}" srcOrd="2" destOrd="0" presId="urn:microsoft.com/office/officeart/2005/8/layout/pList2"/>
    <dgm:cxn modelId="{C1F3BD12-EFC3-4500-84A5-C12283771D32}" type="presParOf" srcId="{779D090D-90CC-45AC-8300-0E5264EEFC15}" destId="{F198FDE0-AB5C-4C7F-8929-8018F8494429}" srcOrd="5" destOrd="0" presId="urn:microsoft.com/office/officeart/2005/8/layout/pList2"/>
    <dgm:cxn modelId="{69C83EAD-0760-4B93-A5AB-184504F28FAE}" type="presParOf" srcId="{779D090D-90CC-45AC-8300-0E5264EEFC15}" destId="{5994BF76-C60F-4167-9586-8A1286A08C73}" srcOrd="6" destOrd="0" presId="urn:microsoft.com/office/officeart/2005/8/layout/pList2"/>
    <dgm:cxn modelId="{13709D7B-E05D-45A6-A75C-AEC99625413B}" type="presParOf" srcId="{5994BF76-C60F-4167-9586-8A1286A08C73}" destId="{D95AE99E-0F43-4534-9194-B37F11166264}" srcOrd="0" destOrd="0" presId="urn:microsoft.com/office/officeart/2005/8/layout/pList2"/>
    <dgm:cxn modelId="{A94BD302-3512-43DD-AA77-CCB556095229}" type="presParOf" srcId="{5994BF76-C60F-4167-9586-8A1286A08C73}" destId="{36B708C7-24E3-40AB-9BC0-875814D176AE}" srcOrd="1" destOrd="0" presId="urn:microsoft.com/office/officeart/2005/8/layout/pList2"/>
    <dgm:cxn modelId="{843EB0BB-8D84-426B-B833-7DF45EA7B9CE}" type="presParOf" srcId="{5994BF76-C60F-4167-9586-8A1286A08C73}" destId="{E4A6DDD8-870A-4C3B-A586-665D9108734B}" srcOrd="2" destOrd="0" presId="urn:microsoft.com/office/officeart/2005/8/layout/p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B2C7FB-74DC-4E9E-9766-8E023D4EA160}">
      <dsp:nvSpPr>
        <dsp:cNvPr id="0" name=""/>
        <dsp:cNvSpPr/>
      </dsp:nvSpPr>
      <dsp:spPr>
        <a:xfrm>
          <a:off x="0" y="0"/>
          <a:ext cx="8325134" cy="2538391"/>
        </a:xfrm>
        <a:prstGeom prst="roundRect">
          <a:avLst>
            <a:gd name="adj" fmla="val 1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9B83D13-EF09-4EE1-8C8F-DE55F9178F29}">
      <dsp:nvSpPr>
        <dsp:cNvPr id="0" name=""/>
        <dsp:cNvSpPr/>
      </dsp:nvSpPr>
      <dsp:spPr>
        <a:xfrm>
          <a:off x="43694" y="0"/>
          <a:ext cx="1620096" cy="1575450"/>
        </a:xfrm>
        <a:prstGeom prst="roundRect">
          <a:avLst>
            <a:gd name="adj" fmla="val 10000"/>
          </a:avLst>
        </a:prstGeom>
        <a:blipFill rotWithShape="1">
          <a:blip xmlns:r="http://schemas.openxmlformats.org/officeDocument/2006/relationships" r:embed="rId1"/>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7B6094E-FAD1-4D38-AE73-856E672053D5}">
      <dsp:nvSpPr>
        <dsp:cNvPr id="0" name=""/>
        <dsp:cNvSpPr/>
      </dsp:nvSpPr>
      <dsp:spPr>
        <a:xfrm rot="10800000">
          <a:off x="6339019" y="1771241"/>
          <a:ext cx="1835220" cy="3525407"/>
        </a:xfrm>
        <a:prstGeom prst="round2SameRect">
          <a:avLst>
            <a:gd name="adj1" fmla="val 10500"/>
            <a:gd name="adj2" fmla="val 0"/>
          </a:avLst>
        </a:prstGeom>
        <a:solidFill>
          <a:srgbClr val="0033CC"/>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t" anchorCtr="0">
          <a:noAutofit/>
        </a:bodyPr>
        <a:lstStyle/>
        <a:p>
          <a:pPr lvl="0" algn="ctr" defTabSz="933450">
            <a:lnSpc>
              <a:spcPct val="90000"/>
            </a:lnSpc>
            <a:spcBef>
              <a:spcPct val="0"/>
            </a:spcBef>
            <a:spcAft>
              <a:spcPct val="35000"/>
            </a:spcAft>
          </a:pPr>
          <a:endParaRPr lang="en-US" sz="2100" i="1" kern="1200" dirty="0">
            <a:solidFill>
              <a:schemeClr val="bg1"/>
            </a:solidFill>
            <a:latin typeface="Cambria" panose="02040503050406030204" pitchFamily="18" charset="0"/>
            <a:ea typeface="Cambria" panose="02040503050406030204" pitchFamily="18" charset="0"/>
          </a:endParaRPr>
        </a:p>
      </dsp:txBody>
      <dsp:txXfrm rot="10800000">
        <a:off x="6395458" y="1771241"/>
        <a:ext cx="1722342" cy="3468968"/>
      </dsp:txXfrm>
    </dsp:sp>
    <dsp:sp modelId="{B4C2F1A1-632F-4D7D-B825-CD9694595EC8}">
      <dsp:nvSpPr>
        <dsp:cNvPr id="0" name=""/>
        <dsp:cNvSpPr/>
      </dsp:nvSpPr>
      <dsp:spPr>
        <a:xfrm>
          <a:off x="4246551" y="0"/>
          <a:ext cx="1659722" cy="1503094"/>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0000" r="-10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DFA98FE-E035-416F-B718-9D8DCD5CEA4C}">
      <dsp:nvSpPr>
        <dsp:cNvPr id="0" name=""/>
        <dsp:cNvSpPr/>
      </dsp:nvSpPr>
      <dsp:spPr>
        <a:xfrm rot="10800000">
          <a:off x="2104062" y="1770582"/>
          <a:ext cx="1769863" cy="3539027"/>
        </a:xfrm>
        <a:prstGeom prst="round2SameRect">
          <a:avLst>
            <a:gd name="adj1" fmla="val 10500"/>
            <a:gd name="adj2" fmla="val 0"/>
          </a:avLst>
        </a:prstGeom>
        <a:solidFill>
          <a:srgbClr val="0033CC"/>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lvl="0" algn="ctr" defTabSz="889000">
            <a:lnSpc>
              <a:spcPct val="90000"/>
            </a:lnSpc>
            <a:spcBef>
              <a:spcPct val="0"/>
            </a:spcBef>
            <a:spcAft>
              <a:spcPct val="35000"/>
            </a:spcAft>
          </a:pPr>
          <a:endParaRPr lang="en-US" sz="2000" b="0" kern="1200" dirty="0" smtClean="0">
            <a:solidFill>
              <a:schemeClr val="bg1"/>
            </a:solidFill>
            <a:latin typeface="Cambria" panose="02040503050406030204" pitchFamily="18" charset="0"/>
            <a:ea typeface="Cambria" panose="02040503050406030204" pitchFamily="18" charset="0"/>
          </a:endParaRPr>
        </a:p>
        <a:p>
          <a:pPr lvl="0" algn="ctr" defTabSz="889000">
            <a:lnSpc>
              <a:spcPct val="90000"/>
            </a:lnSpc>
            <a:spcBef>
              <a:spcPct val="0"/>
            </a:spcBef>
            <a:spcAft>
              <a:spcPct val="35000"/>
            </a:spcAft>
          </a:pPr>
          <a:r>
            <a:rPr lang="en-US" sz="2000" b="0" kern="1200" dirty="0" smtClean="0">
              <a:solidFill>
                <a:schemeClr val="bg1"/>
              </a:solidFill>
              <a:latin typeface="Cambria" panose="02040503050406030204" pitchFamily="18" charset="0"/>
              <a:ea typeface="Cambria" panose="02040503050406030204" pitchFamily="18" charset="0"/>
            </a:rPr>
            <a:t>- </a:t>
          </a:r>
          <a:r>
            <a:rPr lang="vi-VN" sz="2000" kern="1200" dirty="0" smtClean="0">
              <a:solidFill>
                <a:schemeClr val="bg1"/>
              </a:solidFill>
              <a:latin typeface="Cambria" panose="02040503050406030204" pitchFamily="18" charset="0"/>
              <a:ea typeface="Cambria" panose="02040503050406030204" pitchFamily="18" charset="0"/>
            </a:rPr>
            <a:t>Nguồn nguyên liệu đảm bảo chất lượng</a:t>
          </a:r>
          <a:endParaRPr lang="en-US" sz="2000" kern="1200" dirty="0" smtClean="0">
            <a:solidFill>
              <a:schemeClr val="bg1"/>
            </a:solidFill>
            <a:latin typeface="Cambria" panose="02040503050406030204" pitchFamily="18" charset="0"/>
            <a:ea typeface="Cambria" panose="02040503050406030204" pitchFamily="18" charset="0"/>
          </a:endParaRPr>
        </a:p>
        <a:p>
          <a:pPr lvl="0" algn="ctr" defTabSz="889000">
            <a:lnSpc>
              <a:spcPct val="90000"/>
            </a:lnSpc>
            <a:spcBef>
              <a:spcPct val="0"/>
            </a:spcBef>
            <a:spcAft>
              <a:spcPct val="35000"/>
            </a:spcAft>
          </a:pPr>
          <a:r>
            <a:rPr lang="en-US" sz="2000" kern="1200" dirty="0" smtClean="0">
              <a:solidFill>
                <a:schemeClr val="bg1"/>
              </a:solidFill>
              <a:latin typeface="Cambria" panose="02040503050406030204" pitchFamily="18" charset="0"/>
              <a:ea typeface="Cambria" panose="02040503050406030204" pitchFamily="18" charset="0"/>
            </a:rPr>
            <a:t>-</a:t>
          </a:r>
          <a:r>
            <a:rPr lang="en-US" sz="2000" kern="1200" dirty="0" err="1" smtClean="0">
              <a:solidFill>
                <a:schemeClr val="bg1"/>
              </a:solidFill>
              <a:latin typeface="Cambria" panose="02040503050406030204" pitchFamily="18" charset="0"/>
              <a:ea typeface="Cambria" panose="02040503050406030204" pitchFamily="18" charset="0"/>
            </a:rPr>
            <a:t>Giảm</a:t>
          </a:r>
          <a:r>
            <a:rPr lang="en-US" sz="2000" kern="1200" dirty="0" smtClean="0">
              <a:solidFill>
                <a:schemeClr val="bg1"/>
              </a:solidFill>
              <a:latin typeface="Cambria" panose="02040503050406030204" pitchFamily="18" charset="0"/>
              <a:ea typeface="Cambria" panose="02040503050406030204" pitchFamily="18" charset="0"/>
            </a:rPr>
            <a:t> </a:t>
          </a:r>
          <a:r>
            <a:rPr lang="en-US" sz="2000" kern="1200" dirty="0" err="1" smtClean="0">
              <a:solidFill>
                <a:schemeClr val="bg1"/>
              </a:solidFill>
              <a:latin typeface="Cambria" panose="02040503050406030204" pitchFamily="18" charset="0"/>
              <a:ea typeface="Cambria" panose="02040503050406030204" pitchFamily="18" charset="0"/>
            </a:rPr>
            <a:t>nguy</a:t>
          </a:r>
          <a:r>
            <a:rPr lang="en-US" sz="2000" kern="1200" dirty="0" smtClean="0">
              <a:solidFill>
                <a:schemeClr val="bg1"/>
              </a:solidFill>
              <a:latin typeface="Cambria" panose="02040503050406030204" pitchFamily="18" charset="0"/>
              <a:ea typeface="Cambria" panose="02040503050406030204" pitchFamily="18" charset="0"/>
            </a:rPr>
            <a:t> </a:t>
          </a:r>
          <a:r>
            <a:rPr lang="en-US" sz="2000" kern="1200" dirty="0" err="1" smtClean="0">
              <a:solidFill>
                <a:schemeClr val="bg1"/>
              </a:solidFill>
              <a:latin typeface="Cambria" panose="02040503050406030204" pitchFamily="18" charset="0"/>
              <a:ea typeface="Cambria" panose="02040503050406030204" pitchFamily="18" charset="0"/>
            </a:rPr>
            <a:t>cơ</a:t>
          </a:r>
          <a:r>
            <a:rPr lang="en-US" sz="2000" kern="1200" dirty="0" smtClean="0">
              <a:solidFill>
                <a:schemeClr val="bg1"/>
              </a:solidFill>
              <a:latin typeface="Cambria" panose="02040503050406030204" pitchFamily="18" charset="0"/>
              <a:ea typeface="Cambria" panose="02040503050406030204" pitchFamily="18" charset="0"/>
            </a:rPr>
            <a:t> </a:t>
          </a:r>
          <a:r>
            <a:rPr lang="en-US" sz="2000" kern="1200" dirty="0" err="1" smtClean="0">
              <a:solidFill>
                <a:schemeClr val="bg1"/>
              </a:solidFill>
              <a:latin typeface="Cambria" panose="02040503050406030204" pitchFamily="18" charset="0"/>
              <a:ea typeface="Cambria" panose="02040503050406030204" pitchFamily="18" charset="0"/>
            </a:rPr>
            <a:t>bị</a:t>
          </a:r>
          <a:r>
            <a:rPr lang="en-US" sz="2000" kern="1200" dirty="0" smtClean="0">
              <a:solidFill>
                <a:schemeClr val="bg1"/>
              </a:solidFill>
              <a:latin typeface="Cambria" panose="02040503050406030204" pitchFamily="18" charset="0"/>
              <a:ea typeface="Cambria" panose="02040503050406030204" pitchFamily="18" charset="0"/>
            </a:rPr>
            <a:t> </a:t>
          </a:r>
          <a:r>
            <a:rPr lang="en-US" sz="2000" kern="1200" dirty="0" err="1" smtClean="0">
              <a:solidFill>
                <a:schemeClr val="bg1"/>
              </a:solidFill>
              <a:latin typeface="Cambria" panose="02040503050406030204" pitchFamily="18" charset="0"/>
              <a:ea typeface="Cambria" panose="02040503050406030204" pitchFamily="18" charset="0"/>
            </a:rPr>
            <a:t>cầm</a:t>
          </a:r>
          <a:r>
            <a:rPr lang="en-US" sz="2000" kern="1200" dirty="0" smtClean="0">
              <a:solidFill>
                <a:schemeClr val="bg1"/>
              </a:solidFill>
              <a:latin typeface="Cambria" panose="02040503050406030204" pitchFamily="18" charset="0"/>
              <a:ea typeface="Cambria" panose="02040503050406030204" pitchFamily="18" charset="0"/>
            </a:rPr>
            <a:t> </a:t>
          </a:r>
          <a:r>
            <a:rPr lang="en-US" sz="2000" kern="1200" dirty="0" err="1" smtClean="0">
              <a:solidFill>
                <a:schemeClr val="bg1"/>
              </a:solidFill>
              <a:latin typeface="Cambria" panose="02040503050406030204" pitchFamily="18" charset="0"/>
              <a:ea typeface="Cambria" panose="02040503050406030204" pitchFamily="18" charset="0"/>
            </a:rPr>
            <a:t>nhập</a:t>
          </a:r>
          <a:r>
            <a:rPr lang="en-US" sz="2000" kern="1200" dirty="0" smtClean="0">
              <a:solidFill>
                <a:schemeClr val="bg1"/>
              </a:solidFill>
              <a:latin typeface="Cambria" panose="02040503050406030204" pitchFamily="18" charset="0"/>
              <a:ea typeface="Cambria" panose="02040503050406030204" pitchFamily="18" charset="0"/>
            </a:rPr>
            <a:t> </a:t>
          </a:r>
          <a:r>
            <a:rPr lang="en-US" sz="2000" kern="1200" dirty="0" err="1" smtClean="0">
              <a:solidFill>
                <a:schemeClr val="bg1"/>
              </a:solidFill>
              <a:latin typeface="Cambria" panose="02040503050406030204" pitchFamily="18" charset="0"/>
              <a:ea typeface="Cambria" panose="02040503050406030204" pitchFamily="18" charset="0"/>
            </a:rPr>
            <a:t>khẩu</a:t>
          </a:r>
          <a:r>
            <a:rPr lang="vi-VN" sz="2000" kern="1200" dirty="0" smtClean="0">
              <a:solidFill>
                <a:schemeClr val="bg1"/>
              </a:solidFill>
              <a:latin typeface="Cambria" panose="02040503050406030204" pitchFamily="18" charset="0"/>
              <a:ea typeface="Cambria" panose="02040503050406030204" pitchFamily="18" charset="0"/>
            </a:rPr>
            <a:t> </a:t>
          </a:r>
          <a:r>
            <a:rPr lang="en-US" sz="2000" kern="1200" dirty="0" smtClean="0">
              <a:solidFill>
                <a:srgbClr val="3333FF"/>
              </a:solidFill>
              <a:latin typeface="Cambria" panose="02040503050406030204" pitchFamily="18" charset="0"/>
              <a:ea typeface="Cambria" panose="02040503050406030204" pitchFamily="18" charset="0"/>
            </a:rPr>
            <a:t>									</a:t>
          </a:r>
          <a:endParaRPr lang="en-US" sz="2000" b="0" kern="1200" dirty="0">
            <a:solidFill>
              <a:schemeClr val="bg1"/>
            </a:solidFill>
            <a:latin typeface="Cambria" panose="02040503050406030204" pitchFamily="18" charset="0"/>
            <a:ea typeface="Cambria" panose="02040503050406030204" pitchFamily="18" charset="0"/>
          </a:endParaRPr>
        </a:p>
      </dsp:txBody>
      <dsp:txXfrm rot="10800000">
        <a:off x="2158491" y="1770582"/>
        <a:ext cx="1661005" cy="3484598"/>
      </dsp:txXfrm>
    </dsp:sp>
    <dsp:sp modelId="{0A199BCC-6008-4EF3-B0C8-F1B4EE97D688}">
      <dsp:nvSpPr>
        <dsp:cNvPr id="0" name=""/>
        <dsp:cNvSpPr/>
      </dsp:nvSpPr>
      <dsp:spPr>
        <a:xfrm>
          <a:off x="2134325" y="11722"/>
          <a:ext cx="1635458" cy="1559683"/>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1000" r="-21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3EA2BAB-043E-4F95-9EC4-8665B3D1B014}">
      <dsp:nvSpPr>
        <dsp:cNvPr id="0" name=""/>
        <dsp:cNvSpPr/>
      </dsp:nvSpPr>
      <dsp:spPr>
        <a:xfrm rot="10800000">
          <a:off x="0" y="1798163"/>
          <a:ext cx="1753686" cy="3566329"/>
        </a:xfrm>
        <a:prstGeom prst="round2SameRect">
          <a:avLst>
            <a:gd name="adj1" fmla="val 10500"/>
            <a:gd name="adj2" fmla="val 0"/>
          </a:avLst>
        </a:prstGeom>
        <a:solidFill>
          <a:srgbClr val="0033CC"/>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t" anchorCtr="0">
          <a:noAutofit/>
        </a:bodyPr>
        <a:lstStyle/>
        <a:p>
          <a:pPr lvl="0" algn="ctr" defTabSz="933450">
            <a:lnSpc>
              <a:spcPct val="90000"/>
            </a:lnSpc>
            <a:spcBef>
              <a:spcPct val="0"/>
            </a:spcBef>
            <a:spcAft>
              <a:spcPct val="35000"/>
            </a:spcAft>
          </a:pPr>
          <a:r>
            <a:rPr lang="en-US" sz="2100" b="0" kern="1200" dirty="0" smtClean="0">
              <a:solidFill>
                <a:schemeClr val="bg1"/>
              </a:solidFill>
              <a:latin typeface="Cambria" panose="02040503050406030204" pitchFamily="18" charset="0"/>
              <a:ea typeface="Cambria" panose="02040503050406030204" pitchFamily="18" charset="0"/>
            </a:rPr>
            <a:t>- K</a:t>
          </a:r>
          <a:r>
            <a:rPr lang="vi-VN" sz="2100" b="0" kern="1200" dirty="0" smtClean="0">
              <a:solidFill>
                <a:schemeClr val="bg1"/>
              </a:solidFill>
              <a:latin typeface="Cambria" panose="02040503050406030204" pitchFamily="18" charset="0"/>
              <a:ea typeface="Cambria" panose="02040503050406030204" pitchFamily="18" charset="0"/>
            </a:rPr>
            <a:t>iểm soát tốt các vấn đề liên quan đến an toàn, vệ sinh thực phẩm </a:t>
          </a:r>
          <a:endParaRPr lang="en-US" sz="2100" b="0" kern="1200" dirty="0" smtClean="0">
            <a:solidFill>
              <a:schemeClr val="bg1"/>
            </a:solidFill>
            <a:latin typeface="Cambria" panose="02040503050406030204" pitchFamily="18" charset="0"/>
            <a:ea typeface="Cambria" panose="02040503050406030204" pitchFamily="18" charset="0"/>
          </a:endParaRPr>
        </a:p>
        <a:p>
          <a:pPr lvl="0" algn="ctr" defTabSz="933450">
            <a:lnSpc>
              <a:spcPct val="90000"/>
            </a:lnSpc>
            <a:spcBef>
              <a:spcPct val="0"/>
            </a:spcBef>
            <a:spcAft>
              <a:spcPct val="35000"/>
            </a:spcAft>
          </a:pPr>
          <a:r>
            <a:rPr lang="en-US" sz="2100" kern="1200" dirty="0" smtClean="0">
              <a:solidFill>
                <a:schemeClr val="bg1"/>
              </a:solidFill>
              <a:latin typeface="Cambria" panose="02040503050406030204" pitchFamily="18" charset="0"/>
              <a:ea typeface="Cambria" panose="02040503050406030204" pitchFamily="18" charset="0"/>
            </a:rPr>
            <a:t>- </a:t>
          </a:r>
          <a:r>
            <a:rPr lang="en-US" sz="2100" kern="1200" dirty="0" err="1" smtClean="0">
              <a:solidFill>
                <a:schemeClr val="bg1"/>
              </a:solidFill>
              <a:latin typeface="Cambria" panose="02040503050406030204" pitchFamily="18" charset="0"/>
              <a:ea typeface="Cambria" panose="02040503050406030204" pitchFamily="18" charset="0"/>
            </a:rPr>
            <a:t>Xây</a:t>
          </a:r>
          <a:r>
            <a:rPr lang="en-US" sz="2100" kern="1200" dirty="0" smtClean="0">
              <a:solidFill>
                <a:schemeClr val="bg1"/>
              </a:solidFill>
              <a:latin typeface="Cambria" panose="02040503050406030204" pitchFamily="18" charset="0"/>
              <a:ea typeface="Cambria" panose="02040503050406030204" pitchFamily="18" charset="0"/>
            </a:rPr>
            <a:t> </a:t>
          </a:r>
          <a:r>
            <a:rPr lang="en-US" sz="2100" kern="1200" dirty="0" err="1" smtClean="0">
              <a:solidFill>
                <a:schemeClr val="bg1"/>
              </a:solidFill>
              <a:latin typeface="Cambria" panose="02040503050406030204" pitchFamily="18" charset="0"/>
              <a:ea typeface="Cambria" panose="02040503050406030204" pitchFamily="18" charset="0"/>
            </a:rPr>
            <a:t>dựng</a:t>
          </a:r>
          <a:r>
            <a:rPr lang="en-US" sz="2100" kern="1200" dirty="0" smtClean="0">
              <a:solidFill>
                <a:schemeClr val="bg1"/>
              </a:solidFill>
              <a:latin typeface="Cambria" panose="02040503050406030204" pitchFamily="18" charset="0"/>
              <a:ea typeface="Cambria" panose="02040503050406030204" pitchFamily="18" charset="0"/>
            </a:rPr>
            <a:t> </a:t>
          </a:r>
          <a:r>
            <a:rPr lang="en-US" sz="2100" kern="1200" dirty="0" err="1" smtClean="0">
              <a:solidFill>
                <a:schemeClr val="bg1"/>
              </a:solidFill>
              <a:latin typeface="Cambria" panose="02040503050406030204" pitchFamily="18" charset="0"/>
              <a:ea typeface="Cambria" panose="02040503050406030204" pitchFamily="18" charset="0"/>
            </a:rPr>
            <a:t>thương</a:t>
          </a:r>
          <a:r>
            <a:rPr lang="en-US" sz="2100" kern="1200" dirty="0" smtClean="0">
              <a:solidFill>
                <a:schemeClr val="bg1"/>
              </a:solidFill>
              <a:latin typeface="Cambria" panose="02040503050406030204" pitchFamily="18" charset="0"/>
              <a:ea typeface="Cambria" panose="02040503050406030204" pitchFamily="18" charset="0"/>
            </a:rPr>
            <a:t> </a:t>
          </a:r>
          <a:r>
            <a:rPr lang="en-US" sz="2100" kern="1200" dirty="0" err="1" smtClean="0">
              <a:solidFill>
                <a:schemeClr val="bg1"/>
              </a:solidFill>
              <a:latin typeface="Cambria" panose="02040503050406030204" pitchFamily="18" charset="0"/>
              <a:ea typeface="Cambria" panose="02040503050406030204" pitchFamily="18" charset="0"/>
            </a:rPr>
            <a:t>hiệu</a:t>
          </a:r>
          <a:r>
            <a:rPr lang="en-US" sz="2100" kern="1200" dirty="0" smtClean="0">
              <a:solidFill>
                <a:schemeClr val="bg1"/>
              </a:solidFill>
              <a:latin typeface="Cambria" panose="02040503050406030204" pitchFamily="18" charset="0"/>
              <a:ea typeface="Cambria" panose="02040503050406030204" pitchFamily="18" charset="0"/>
            </a:rPr>
            <a:t> </a:t>
          </a:r>
          <a:r>
            <a:rPr lang="en-US" sz="2100" kern="1200" dirty="0" err="1" smtClean="0">
              <a:solidFill>
                <a:schemeClr val="bg1"/>
              </a:solidFill>
              <a:latin typeface="Cambria" panose="02040503050406030204" pitchFamily="18" charset="0"/>
              <a:ea typeface="Cambria" panose="02040503050406030204" pitchFamily="18" charset="0"/>
            </a:rPr>
            <a:t>sản</a:t>
          </a:r>
          <a:r>
            <a:rPr lang="en-US" sz="2100" kern="1200" dirty="0" smtClean="0">
              <a:solidFill>
                <a:schemeClr val="bg1"/>
              </a:solidFill>
              <a:latin typeface="Cambria" panose="02040503050406030204" pitchFamily="18" charset="0"/>
              <a:ea typeface="Cambria" panose="02040503050406030204" pitchFamily="18" charset="0"/>
            </a:rPr>
            <a:t> </a:t>
          </a:r>
          <a:r>
            <a:rPr lang="en-US" sz="2100" kern="1200" dirty="0" err="1" smtClean="0">
              <a:solidFill>
                <a:schemeClr val="bg1"/>
              </a:solidFill>
              <a:latin typeface="Cambria" panose="02040503050406030204" pitchFamily="18" charset="0"/>
              <a:ea typeface="Cambria" panose="02040503050406030204" pitchFamily="18" charset="0"/>
            </a:rPr>
            <a:t>phẩm</a:t>
          </a:r>
          <a:r>
            <a:rPr lang="en-US" sz="2100" kern="1200" dirty="0" smtClean="0">
              <a:solidFill>
                <a:schemeClr val="bg1"/>
              </a:solidFill>
              <a:latin typeface="Cambria" panose="02040503050406030204" pitchFamily="18" charset="0"/>
              <a:ea typeface="Cambria" panose="02040503050406030204" pitchFamily="18" charset="0"/>
            </a:rPr>
            <a:t> </a:t>
          </a:r>
          <a:endParaRPr lang="en-US" sz="2100" i="1" kern="1200" dirty="0">
            <a:solidFill>
              <a:schemeClr val="bg1"/>
            </a:solidFill>
            <a:latin typeface="Cambria" panose="02040503050406030204" pitchFamily="18" charset="0"/>
            <a:ea typeface="Cambria" panose="02040503050406030204" pitchFamily="18" charset="0"/>
          </a:endParaRPr>
        </a:p>
      </dsp:txBody>
      <dsp:txXfrm rot="10800000">
        <a:off x="53932" y="1798163"/>
        <a:ext cx="1645822" cy="3512397"/>
      </dsp:txXfrm>
    </dsp:sp>
    <dsp:sp modelId="{E4A6DDD8-870A-4C3B-A586-665D9108734B}">
      <dsp:nvSpPr>
        <dsp:cNvPr id="0" name=""/>
        <dsp:cNvSpPr/>
      </dsp:nvSpPr>
      <dsp:spPr>
        <a:xfrm>
          <a:off x="6412310" y="0"/>
          <a:ext cx="1594782" cy="1534609"/>
        </a:xfrm>
        <a:prstGeom prst="roundRect">
          <a:avLst>
            <a:gd name="adj" fmla="val 1000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46000" r="-46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95AE99E-0F43-4534-9194-B37F11166264}">
      <dsp:nvSpPr>
        <dsp:cNvPr id="0" name=""/>
        <dsp:cNvSpPr/>
      </dsp:nvSpPr>
      <dsp:spPr>
        <a:xfrm rot="10800000">
          <a:off x="4200592" y="1789569"/>
          <a:ext cx="1862488" cy="3566329"/>
        </a:xfrm>
        <a:prstGeom prst="round2SameRect">
          <a:avLst>
            <a:gd name="adj1" fmla="val 10500"/>
            <a:gd name="adj2" fmla="val 0"/>
          </a:avLst>
        </a:prstGeom>
        <a:solidFill>
          <a:srgbClr val="0033CC"/>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vi-VN" sz="2100" kern="1200" dirty="0" smtClean="0">
              <a:solidFill>
                <a:schemeClr val="bg1"/>
              </a:solidFill>
              <a:latin typeface="Cambria" panose="02040503050406030204" pitchFamily="18" charset="0"/>
              <a:ea typeface="Cambria" panose="02040503050406030204" pitchFamily="18" charset="0"/>
            </a:rPr>
            <a:t>Người tiêu dùng sẽ được sử dụng những sản phẩm có chất lượng an toàn vệ sinh thực phẩm</a:t>
          </a:r>
          <a:endParaRPr lang="en-US" sz="2100" i="1" kern="1200" dirty="0">
            <a:solidFill>
              <a:schemeClr val="bg1"/>
            </a:solidFill>
            <a:latin typeface="Cambria" panose="02040503050406030204" pitchFamily="18" charset="0"/>
            <a:ea typeface="Cambria" panose="02040503050406030204" pitchFamily="18" charset="0"/>
          </a:endParaRPr>
        </a:p>
      </dsp:txBody>
      <dsp:txXfrm rot="10800000">
        <a:off x="4257870" y="1789569"/>
        <a:ext cx="1747932" cy="3509051"/>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058" cy="4961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530" y="1"/>
            <a:ext cx="2946058" cy="496100"/>
          </a:xfrm>
          <a:prstGeom prst="rect">
            <a:avLst/>
          </a:prstGeom>
        </p:spPr>
        <p:txBody>
          <a:bodyPr vert="horz" lIns="91440" tIns="45720" rIns="91440" bIns="45720" rtlCol="0"/>
          <a:lstStyle>
            <a:lvl1pPr algn="r">
              <a:defRPr sz="1200"/>
            </a:lvl1pPr>
          </a:lstStyle>
          <a:p>
            <a:fld id="{88C8A550-A0F4-468B-9C1C-9870AD73CD71}" type="datetimeFigureOut">
              <a:rPr lang="en-US" smtClean="0"/>
              <a:t>10/6/2021</a:t>
            </a:fld>
            <a:endParaRPr lang="en-US"/>
          </a:p>
        </p:txBody>
      </p:sp>
      <p:sp>
        <p:nvSpPr>
          <p:cNvPr id="4" name="Footer Placeholder 3"/>
          <p:cNvSpPr>
            <a:spLocks noGrp="1"/>
          </p:cNvSpPr>
          <p:nvPr>
            <p:ph type="ftr" sz="quarter" idx="2"/>
          </p:nvPr>
        </p:nvSpPr>
        <p:spPr>
          <a:xfrm>
            <a:off x="0" y="9428221"/>
            <a:ext cx="2946058" cy="4961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530" y="9428221"/>
            <a:ext cx="2946058" cy="496100"/>
          </a:xfrm>
          <a:prstGeom prst="rect">
            <a:avLst/>
          </a:prstGeom>
        </p:spPr>
        <p:txBody>
          <a:bodyPr vert="horz" lIns="91440" tIns="45720" rIns="91440" bIns="45720" rtlCol="0" anchor="b"/>
          <a:lstStyle>
            <a:lvl1pPr algn="r">
              <a:defRPr sz="1200"/>
            </a:lvl1pPr>
          </a:lstStyle>
          <a:p>
            <a:fld id="{4A344298-1EBF-420F-B8BA-2EA33F833BD5}" type="slidenum">
              <a:rPr lang="en-US" smtClean="0"/>
              <a:t>‹#›</a:t>
            </a:fld>
            <a:endParaRPr lang="en-US"/>
          </a:p>
        </p:txBody>
      </p:sp>
    </p:spTree>
    <p:extLst>
      <p:ext uri="{BB962C8B-B14F-4D97-AF65-F5344CB8AC3E}">
        <p14:creationId xmlns:p14="http://schemas.microsoft.com/office/powerpoint/2010/main" val="40280621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63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836" y="0"/>
            <a:ext cx="2945659" cy="498631"/>
          </a:xfrm>
          <a:prstGeom prst="rect">
            <a:avLst/>
          </a:prstGeom>
        </p:spPr>
        <p:txBody>
          <a:bodyPr vert="horz" lIns="91440" tIns="45720" rIns="91440" bIns="45720" rtlCol="0"/>
          <a:lstStyle>
            <a:lvl1pPr algn="r">
              <a:defRPr sz="1200"/>
            </a:lvl1pPr>
          </a:lstStyle>
          <a:p>
            <a:fld id="{7BE14344-BFDB-442F-B029-2E0885A00AFA}" type="datetimeFigureOut">
              <a:rPr lang="en-US" smtClean="0"/>
              <a:t>10/6/2021</a:t>
            </a:fld>
            <a:endParaRPr lang="en-US"/>
          </a:p>
        </p:txBody>
      </p:sp>
      <p:sp>
        <p:nvSpPr>
          <p:cNvPr id="4" name="Slide Image Placeholder 3"/>
          <p:cNvSpPr>
            <a:spLocks noGrp="1" noRot="1" noChangeAspect="1"/>
          </p:cNvSpPr>
          <p:nvPr>
            <p:ph type="sldImg" idx="2"/>
          </p:nvPr>
        </p:nvSpPr>
        <p:spPr>
          <a:xfrm>
            <a:off x="422275" y="1239838"/>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6"/>
            <a:ext cx="5438140" cy="3908613"/>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011"/>
            <a:ext cx="2945659" cy="498629"/>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836" y="9428011"/>
            <a:ext cx="2945659" cy="498629"/>
          </a:xfrm>
          <a:prstGeom prst="rect">
            <a:avLst/>
          </a:prstGeom>
        </p:spPr>
        <p:txBody>
          <a:bodyPr vert="horz" lIns="91440" tIns="45720" rIns="91440" bIns="45720" rtlCol="0" anchor="b"/>
          <a:lstStyle>
            <a:lvl1pPr algn="r">
              <a:defRPr sz="1200"/>
            </a:lvl1pPr>
          </a:lstStyle>
          <a:p>
            <a:fld id="{5F7BB2C8-9D06-4BE6-A6FE-399A6619620F}" type="slidenum">
              <a:rPr lang="en-US" smtClean="0"/>
              <a:t>‹#›</a:t>
            </a:fld>
            <a:endParaRPr lang="en-US"/>
          </a:p>
        </p:txBody>
      </p:sp>
    </p:spTree>
    <p:extLst>
      <p:ext uri="{BB962C8B-B14F-4D97-AF65-F5344CB8AC3E}">
        <p14:creationId xmlns:p14="http://schemas.microsoft.com/office/powerpoint/2010/main" val="2248389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7BB2C8-9D06-4BE6-A6FE-399A6619620F}" type="slidenum">
              <a:rPr lang="en-US" smtClean="0"/>
              <a:t>1</a:t>
            </a:fld>
            <a:endParaRPr lang="en-US"/>
          </a:p>
        </p:txBody>
      </p:sp>
    </p:spTree>
    <p:extLst>
      <p:ext uri="{BB962C8B-B14F-4D97-AF65-F5344CB8AC3E}">
        <p14:creationId xmlns:p14="http://schemas.microsoft.com/office/powerpoint/2010/main" val="27565020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7BB2C8-9D06-4BE6-A6FE-399A6619620F}" type="slidenum">
              <a:rPr lang="en-US" smtClean="0"/>
              <a:t>10</a:t>
            </a:fld>
            <a:endParaRPr lang="en-US"/>
          </a:p>
        </p:txBody>
      </p:sp>
    </p:spTree>
    <p:extLst>
      <p:ext uri="{BB962C8B-B14F-4D97-AF65-F5344CB8AC3E}">
        <p14:creationId xmlns:p14="http://schemas.microsoft.com/office/powerpoint/2010/main" val="23929487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7BB2C8-9D06-4BE6-A6FE-399A6619620F}" type="slidenum">
              <a:rPr lang="en-US" smtClean="0"/>
              <a:t>11</a:t>
            </a:fld>
            <a:endParaRPr lang="en-US"/>
          </a:p>
        </p:txBody>
      </p:sp>
    </p:spTree>
    <p:extLst>
      <p:ext uri="{BB962C8B-B14F-4D97-AF65-F5344CB8AC3E}">
        <p14:creationId xmlns:p14="http://schemas.microsoft.com/office/powerpoint/2010/main" val="14862059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7BB2C8-9D06-4BE6-A6FE-399A6619620F}" type="slidenum">
              <a:rPr lang="en-US" smtClean="0"/>
              <a:t>12</a:t>
            </a:fld>
            <a:endParaRPr lang="en-US"/>
          </a:p>
        </p:txBody>
      </p:sp>
    </p:spTree>
    <p:extLst>
      <p:ext uri="{BB962C8B-B14F-4D97-AF65-F5344CB8AC3E}">
        <p14:creationId xmlns:p14="http://schemas.microsoft.com/office/powerpoint/2010/main" val="41704838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C07950-4E35-41C8-A312-1507727D9B6A}" type="slidenum">
              <a:rPr lang="en-US" smtClean="0"/>
              <a:pPr/>
              <a:t>13</a:t>
            </a:fld>
            <a:endParaRPr lang="en-US"/>
          </a:p>
        </p:txBody>
      </p:sp>
    </p:spTree>
    <p:extLst>
      <p:ext uri="{BB962C8B-B14F-4D97-AF65-F5344CB8AC3E}">
        <p14:creationId xmlns:p14="http://schemas.microsoft.com/office/powerpoint/2010/main" val="31719574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7BB2C8-9D06-4BE6-A6FE-399A6619620F}" type="slidenum">
              <a:rPr lang="en-US" smtClean="0"/>
              <a:t>14</a:t>
            </a:fld>
            <a:endParaRPr lang="en-US"/>
          </a:p>
        </p:txBody>
      </p:sp>
    </p:spTree>
    <p:extLst>
      <p:ext uri="{BB962C8B-B14F-4D97-AF65-F5344CB8AC3E}">
        <p14:creationId xmlns:p14="http://schemas.microsoft.com/office/powerpoint/2010/main" val="17258124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7BB2C8-9D06-4BE6-A6FE-399A6619620F}" type="slidenum">
              <a:rPr lang="en-US" smtClean="0"/>
              <a:t>15</a:t>
            </a:fld>
            <a:endParaRPr lang="en-US"/>
          </a:p>
        </p:txBody>
      </p:sp>
    </p:spTree>
    <p:extLst>
      <p:ext uri="{BB962C8B-B14F-4D97-AF65-F5344CB8AC3E}">
        <p14:creationId xmlns:p14="http://schemas.microsoft.com/office/powerpoint/2010/main" val="4172652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7BB2C8-9D06-4BE6-A6FE-399A6619620F}" type="slidenum">
              <a:rPr lang="en-US" smtClean="0"/>
              <a:t>16</a:t>
            </a:fld>
            <a:endParaRPr lang="en-US"/>
          </a:p>
        </p:txBody>
      </p:sp>
    </p:spTree>
    <p:extLst>
      <p:ext uri="{BB962C8B-B14F-4D97-AF65-F5344CB8AC3E}">
        <p14:creationId xmlns:p14="http://schemas.microsoft.com/office/powerpoint/2010/main" val="7296524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7BB2C8-9D06-4BE6-A6FE-399A6619620F}" type="slidenum">
              <a:rPr lang="en-US" smtClean="0"/>
              <a:t>17</a:t>
            </a:fld>
            <a:endParaRPr lang="en-US"/>
          </a:p>
        </p:txBody>
      </p:sp>
    </p:spTree>
    <p:extLst>
      <p:ext uri="{BB962C8B-B14F-4D97-AF65-F5344CB8AC3E}">
        <p14:creationId xmlns:p14="http://schemas.microsoft.com/office/powerpoint/2010/main" val="22029824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7BB2C8-9D06-4BE6-A6FE-399A6619620F}" type="slidenum">
              <a:rPr lang="en-US" smtClean="0"/>
              <a:t>18</a:t>
            </a:fld>
            <a:endParaRPr lang="en-US"/>
          </a:p>
        </p:txBody>
      </p:sp>
    </p:spTree>
    <p:extLst>
      <p:ext uri="{BB962C8B-B14F-4D97-AF65-F5344CB8AC3E}">
        <p14:creationId xmlns:p14="http://schemas.microsoft.com/office/powerpoint/2010/main" val="3290333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7BB2C8-9D06-4BE6-A6FE-399A6619620F}" type="slidenum">
              <a:rPr lang="en-US" smtClean="0"/>
              <a:t>19</a:t>
            </a:fld>
            <a:endParaRPr lang="en-US"/>
          </a:p>
        </p:txBody>
      </p:sp>
    </p:spTree>
    <p:extLst>
      <p:ext uri="{BB962C8B-B14F-4D97-AF65-F5344CB8AC3E}">
        <p14:creationId xmlns:p14="http://schemas.microsoft.com/office/powerpoint/2010/main" val="12431345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7BB2C8-9D06-4BE6-A6FE-399A6619620F}" type="slidenum">
              <a:rPr lang="en-US" smtClean="0"/>
              <a:t>2</a:t>
            </a:fld>
            <a:endParaRPr lang="en-US"/>
          </a:p>
        </p:txBody>
      </p:sp>
    </p:spTree>
    <p:extLst>
      <p:ext uri="{BB962C8B-B14F-4D97-AF65-F5344CB8AC3E}">
        <p14:creationId xmlns:p14="http://schemas.microsoft.com/office/powerpoint/2010/main" val="42638964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7BB2C8-9D06-4BE6-A6FE-399A6619620F}" type="slidenum">
              <a:rPr lang="en-US" smtClean="0"/>
              <a:t>20</a:t>
            </a:fld>
            <a:endParaRPr lang="en-US"/>
          </a:p>
        </p:txBody>
      </p:sp>
    </p:spTree>
    <p:extLst>
      <p:ext uri="{BB962C8B-B14F-4D97-AF65-F5344CB8AC3E}">
        <p14:creationId xmlns:p14="http://schemas.microsoft.com/office/powerpoint/2010/main" val="544531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vi-VN" sz="1200" b="1" i="0" kern="1200" dirty="0" smtClean="0">
                <a:solidFill>
                  <a:schemeClr val="tx1"/>
                </a:solidFill>
                <a:effectLst/>
                <a:latin typeface="+mn-lt"/>
                <a:ea typeface="+mn-ea"/>
                <a:cs typeface="+mn-cs"/>
              </a:rPr>
              <a:t>Tự tin vào “sân chơi” toàn cầu</a:t>
            </a:r>
            <a:endParaRPr lang="vi-VN" sz="1200" b="0" i="0" kern="1200" dirty="0" smtClean="0">
              <a:solidFill>
                <a:schemeClr val="tx1"/>
              </a:solidFill>
              <a:effectLst/>
              <a:latin typeface="+mn-lt"/>
              <a:ea typeface="+mn-ea"/>
              <a:cs typeface="+mn-cs"/>
            </a:endParaRPr>
          </a:p>
          <a:p>
            <a:r>
              <a:rPr lang="vi-VN" sz="1200" b="0" i="0" kern="1200" dirty="0" smtClean="0">
                <a:solidFill>
                  <a:schemeClr val="tx1"/>
                </a:solidFill>
                <a:effectLst/>
                <a:latin typeface="+mn-lt"/>
                <a:ea typeface="+mn-ea"/>
                <a:cs typeface="+mn-cs"/>
              </a:rPr>
              <a:t>Không chỉ tác động mạnh mẽ, tích cực đến phát triển kinh tế- xã hội của Việt Nam, các chuyên gia kinh tế cho rằng, gia nhập WTO chính là “mở cánh cửa lớn” để Việt Nam bước vào “sân chơi” toàn cầu.</a:t>
            </a:r>
          </a:p>
          <a:p>
            <a:r>
              <a:rPr lang="vi-VN" sz="1200" b="0" i="0" kern="1200" dirty="0" smtClean="0">
                <a:solidFill>
                  <a:schemeClr val="tx1"/>
                </a:solidFill>
                <a:effectLst/>
                <a:latin typeface="+mn-lt"/>
                <a:ea typeface="+mn-ea"/>
                <a:cs typeface="+mn-cs"/>
              </a:rPr>
              <a:t>Tính đến nay, đã có 12 FTA đa phương và song phương giữa Việt Nam và các đối tác lớn trên thế giới được chính thức ký kết, hoặc kết thúc đàm phán như: FTA Việt Nam - EU (EVFTA), FTA Việt Nam - Hàn Quốc (VKFTA)... Trong đó có những FTA thế hệ mới có phạm vi cam kết rộng và mức độ cam kết cao như Hiệp định Đối tác kinh tế xuyên Thái Bình Dương (TPP).</a:t>
            </a:r>
          </a:p>
          <a:p>
            <a:r>
              <a:rPr lang="vi-VN" sz="1200" b="0" i="0" kern="1200" dirty="0" smtClean="0">
                <a:solidFill>
                  <a:schemeClr val="tx1"/>
                </a:solidFill>
                <a:effectLst/>
                <a:latin typeface="+mn-lt"/>
                <a:ea typeface="+mn-ea"/>
                <a:cs typeface="+mn-cs"/>
              </a:rPr>
              <a:t>Bên cạnh các FTA đã được ký kết hoặc đã kết thúc đàm phán, Việt Nam còn đang tiếp tục đàm phán thêm 4 FTA, trong đó có RCEP- được dự đoán là một FTA thế kỷ, quy định các hoạt động thương mại của toàn vùng ASEAN.</a:t>
            </a:r>
          </a:p>
          <a:p>
            <a:r>
              <a:rPr lang="vi-VN" sz="1200" b="0" i="0" kern="1200" dirty="0" smtClean="0">
                <a:solidFill>
                  <a:schemeClr val="tx1"/>
                </a:solidFill>
                <a:effectLst/>
                <a:latin typeface="+mn-lt"/>
                <a:ea typeface="+mn-ea"/>
                <a:cs typeface="+mn-cs"/>
              </a:rPr>
              <a:t>Các FTA đang mở ra không gian cho Việt Nam phát triển mạnh mẽ, có quan hệ thương mại tự do với 55 đối tác trên thế giới, bao gồm các nước G7 và 15/20 thành viên nhóm G20.</a:t>
            </a:r>
          </a:p>
          <a:p>
            <a:endParaRPr lang="en-US" dirty="0"/>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C07950-4E35-41C8-A312-1507727D9B6A}" type="slidenum">
              <a:rPr lang="en-US" smtClean="0"/>
              <a:pPr/>
              <a:t>3</a:t>
            </a:fld>
            <a:endParaRPr lang="en-US"/>
          </a:p>
        </p:txBody>
      </p:sp>
    </p:spTree>
    <p:extLst>
      <p:ext uri="{BB962C8B-B14F-4D97-AF65-F5344CB8AC3E}">
        <p14:creationId xmlns:p14="http://schemas.microsoft.com/office/powerpoint/2010/main" val="779006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vi-VN" sz="1200" b="1" i="0" kern="1200" dirty="0" smtClean="0">
                <a:solidFill>
                  <a:schemeClr val="tx1"/>
                </a:solidFill>
                <a:effectLst/>
                <a:latin typeface="+mn-lt"/>
                <a:ea typeface="+mn-ea"/>
                <a:cs typeface="+mn-cs"/>
              </a:rPr>
              <a:t>Khu vực thương mại tự do (FTA)</a:t>
            </a:r>
            <a:r>
              <a:rPr lang="vi-VN" sz="1200" b="0" i="0" kern="1200" dirty="0" smtClean="0">
                <a:solidFill>
                  <a:schemeClr val="tx1"/>
                </a:solidFill>
                <a:effectLst/>
                <a:latin typeface="+mn-lt"/>
                <a:ea typeface="+mn-ea"/>
                <a:cs typeface="+mn-cs"/>
              </a:rPr>
              <a:t> là hình thức liên kết quốc tế, trong đó các quốc gia thành viên cùng nhau thỏa thuận giảm dần hoặc xóa bỏ hàng rào thuế quan và phi thuế quan đối với phần lớn hàng hóa và dịch vụ khi buôn bán với nhau để tiến tới thành lập một thị trường thống nhất về hàng hóa và dịch vụ.</a:t>
            </a:r>
            <a:endParaRPr lang="en-US" dirty="0"/>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C07950-4E35-41C8-A312-1507727D9B6A}" type="slidenum">
              <a:rPr lang="en-US" smtClean="0"/>
              <a:pPr/>
              <a:t>4</a:t>
            </a:fld>
            <a:endParaRPr lang="en-US"/>
          </a:p>
        </p:txBody>
      </p:sp>
    </p:spTree>
    <p:extLst>
      <p:ext uri="{BB962C8B-B14F-4D97-AF65-F5344CB8AC3E}">
        <p14:creationId xmlns:p14="http://schemas.microsoft.com/office/powerpoint/2010/main" val="3526366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Minh </a:t>
            </a:r>
            <a:r>
              <a:rPr lang="en-US" sz="1200" kern="1200" dirty="0" err="1" smtClean="0">
                <a:solidFill>
                  <a:schemeClr val="tx1"/>
                </a:solidFill>
                <a:effectLst/>
                <a:latin typeface="+mn-lt"/>
                <a:ea typeface="+mn-ea"/>
                <a:cs typeface="+mn-cs"/>
              </a:rPr>
              <a:t>chứng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là</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ngay</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sau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khi</a:t>
            </a:r>
            <a:r>
              <a:rPr lang="en-US" sz="1200" kern="1200" dirty="0" smtClean="0">
                <a:solidFill>
                  <a:schemeClr val="tx1"/>
                </a:solidFill>
                <a:effectLst/>
                <a:latin typeface="+mn-lt"/>
                <a:ea typeface="+mn-ea"/>
                <a:cs typeface="+mn-cs"/>
              </a:rPr>
              <a:t> EVFTA </a:t>
            </a:r>
            <a:r>
              <a:rPr lang="en-US" sz="1200" kern="1200" dirty="0" err="1" smtClean="0">
                <a:solidFill>
                  <a:schemeClr val="tx1"/>
                </a:solidFill>
                <a:effectLst/>
                <a:latin typeface="+mn-lt"/>
                <a:ea typeface="+mn-ea"/>
                <a:cs typeface="+mn-cs"/>
              </a:rPr>
              <a:t>có</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hiệu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lực</a:t>
            </a:r>
            <a:r>
              <a:rPr lang="en-US" sz="1200" kern="1200" dirty="0" smtClean="0">
                <a:solidFill>
                  <a:schemeClr val="tx1"/>
                </a:solidFill>
                <a:effectLst/>
                <a:latin typeface="+mn-lt"/>
                <a:ea typeface="+mn-ea"/>
                <a:cs typeface="+mn-cs"/>
              </a:rPr>
              <a:t>, EU </a:t>
            </a:r>
            <a:r>
              <a:rPr lang="en-US" sz="1200" kern="1200" dirty="0" err="1" smtClean="0">
                <a:solidFill>
                  <a:schemeClr val="tx1"/>
                </a:solidFill>
                <a:effectLst/>
                <a:latin typeface="+mn-lt"/>
                <a:ea typeface="+mn-ea"/>
                <a:cs typeface="+mn-cs"/>
              </a:rPr>
              <a:t>đã</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có</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thêm</a:t>
            </a:r>
            <a:r>
              <a:rPr lang="en-US" sz="1200" kern="1200" dirty="0" smtClean="0">
                <a:solidFill>
                  <a:schemeClr val="tx1"/>
                </a:solidFill>
                <a:effectLst/>
                <a:latin typeface="+mn-lt"/>
                <a:ea typeface="+mn-ea"/>
                <a:cs typeface="+mn-cs"/>
              </a:rPr>
              <a:t> 3 </a:t>
            </a:r>
            <a:r>
              <a:rPr lang="en-US" sz="1200" kern="1200" dirty="0" err="1" smtClean="0">
                <a:solidFill>
                  <a:schemeClr val="tx1"/>
                </a:solidFill>
                <a:effectLst/>
                <a:latin typeface="+mn-lt"/>
                <a:ea typeface="+mn-ea"/>
                <a:cs typeface="+mn-cs"/>
              </a:rPr>
              <a:t>thông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báo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liên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quan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đến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các</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quy</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tắc</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đối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với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các</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cơ</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sở</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nuôi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trồng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và</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vận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chuyển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động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vật</a:t>
            </a:r>
            <a:r>
              <a:rPr lang="en-US" sz="1200" kern="1200" dirty="0" smtClean="0">
                <a:solidFill>
                  <a:schemeClr val="tx1"/>
                </a:solidFill>
                <a:effectLst/>
                <a:latin typeface="+mn-lt"/>
                <a:ea typeface="+mn-ea"/>
                <a:cs typeface="+mn-cs"/>
              </a:rPr>
              <a:t> thủy </a:t>
            </a:r>
            <a:r>
              <a:rPr lang="en-US" sz="1200" kern="1200" dirty="0" err="1" smtClean="0">
                <a:solidFill>
                  <a:schemeClr val="tx1"/>
                </a:solidFill>
                <a:effectLst/>
                <a:latin typeface="+mn-lt"/>
                <a:ea typeface="+mn-ea"/>
                <a:cs typeface="+mn-cs"/>
              </a:rPr>
              <a:t>sản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quy</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định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về</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yêu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cầu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sức</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khỏe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động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vật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đối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với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các</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hoạt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động</a:t>
            </a:r>
            <a:r>
              <a:rPr lang="en-US" sz="1200" kern="1200" dirty="0" smtClean="0">
                <a:solidFill>
                  <a:schemeClr val="tx1"/>
                </a:solidFill>
                <a:effectLst/>
                <a:latin typeface="+mn-lt"/>
                <a:ea typeface="+mn-ea"/>
                <a:cs typeface="+mn-cs"/>
              </a:rPr>
              <a:t> di </a:t>
            </a:r>
            <a:r>
              <a:rPr lang="en-US" sz="1200" kern="1200" dirty="0" err="1" smtClean="0">
                <a:solidFill>
                  <a:schemeClr val="tx1"/>
                </a:solidFill>
                <a:effectLst/>
                <a:latin typeface="+mn-lt"/>
                <a:ea typeface="+mn-ea"/>
                <a:cs typeface="+mn-cs"/>
              </a:rPr>
              <a:t>chuyển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đối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với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động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vật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trên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cạn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và</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trứng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ấp</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quy</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tắc</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giám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sát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chương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trình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loại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trừ</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và</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tình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trạng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sạch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bệnh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đối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với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một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số</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bệnh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đã</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được</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liệt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kê</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và</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bệnh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mới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nổi</a:t>
            </a:r>
            <a:r>
              <a:rPr lang="en-US" sz="1200" kern="1200" dirty="0" smtClean="0">
                <a:solidFill>
                  <a:schemeClr val="tx1"/>
                </a:solidFill>
                <a:effectLst/>
                <a:latin typeface="+mn-lt"/>
                <a:ea typeface="+mn-ea"/>
                <a:cs typeface="+mn-cs"/>
              </a:rPr>
              <a:t>.</a:t>
            </a:r>
            <a:endParaRPr lang="en-US" dirty="0"/>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C07950-4E35-41C8-A312-1507727D9B6A}" type="slidenum">
              <a:rPr lang="en-US" smtClean="0"/>
              <a:pPr/>
              <a:t>5</a:t>
            </a:fld>
            <a:endParaRPr lang="en-US"/>
          </a:p>
        </p:txBody>
      </p:sp>
    </p:spTree>
    <p:extLst>
      <p:ext uri="{BB962C8B-B14F-4D97-AF65-F5344CB8AC3E}">
        <p14:creationId xmlns:p14="http://schemas.microsoft.com/office/powerpoint/2010/main" val="20355308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smtClean="0">
                <a:solidFill>
                  <a:schemeClr val="tx1"/>
                </a:solidFill>
                <a:effectLst/>
                <a:latin typeface="+mn-lt"/>
                <a:ea typeface="+mn-ea"/>
                <a:cs typeface="+mn-cs"/>
              </a:rPr>
              <a:t>Ngoài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các</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quy</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định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của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chính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quyền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thị</a:t>
            </a:r>
            <a:r>
              <a:rPr lang="en-US" sz="1200" kern="1200" dirty="0" smtClean="0">
                <a:solidFill>
                  <a:schemeClr val="tx1"/>
                </a:solidFill>
                <a:effectLst/>
                <a:latin typeface="+mn-lt"/>
                <a:ea typeface="+mn-ea"/>
                <a:cs typeface="+mn-cs"/>
              </a:rPr>
              <a:t> trường EU </a:t>
            </a:r>
            <a:r>
              <a:rPr lang="en-US" sz="1200" kern="1200" dirty="0" err="1" smtClean="0">
                <a:solidFill>
                  <a:schemeClr val="tx1"/>
                </a:solidFill>
                <a:effectLst/>
                <a:latin typeface="+mn-lt"/>
                <a:ea typeface="+mn-ea"/>
                <a:cs typeface="+mn-cs"/>
              </a:rPr>
              <a:t>còn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đưa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ra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nhiều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tiêu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chuẩn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chứng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nhận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của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các</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hiệp</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hội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người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tiêu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dùng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tổ</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chức</a:t>
            </a:r>
            <a:r>
              <a:rPr lang="en-US" sz="1200" kern="1200" dirty="0" smtClean="0">
                <a:solidFill>
                  <a:schemeClr val="tx1"/>
                </a:solidFill>
                <a:effectLst/>
                <a:latin typeface="+mn-lt"/>
                <a:ea typeface="+mn-ea"/>
                <a:cs typeface="+mn-cs"/>
              </a:rPr>
              <a:t> phi </a:t>
            </a:r>
            <a:r>
              <a:rPr lang="en-US" sz="1200" kern="1200" dirty="0" err="1" smtClean="0">
                <a:solidFill>
                  <a:schemeClr val="tx1"/>
                </a:solidFill>
                <a:effectLst/>
                <a:latin typeface="+mn-lt"/>
                <a:ea typeface="+mn-ea"/>
                <a:cs typeface="+mn-cs"/>
              </a:rPr>
              <a:t>chính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phủ</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nhà</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bán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lẻ</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mà</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doanh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nghiệp</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muốn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xuất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khẩu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phải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tuân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theo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như</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tiêu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chuẩn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toàn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cầu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về</a:t>
            </a:r>
            <a:r>
              <a:rPr lang="en-US" sz="1200" kern="1200" dirty="0" smtClean="0">
                <a:solidFill>
                  <a:schemeClr val="tx1"/>
                </a:solidFill>
                <a:effectLst/>
                <a:latin typeface="+mn-lt"/>
                <a:ea typeface="+mn-ea"/>
                <a:cs typeface="+mn-cs"/>
              </a:rPr>
              <a:t> an </a:t>
            </a:r>
            <a:r>
              <a:rPr lang="en-US" sz="1200" kern="1200" dirty="0" err="1" smtClean="0">
                <a:solidFill>
                  <a:schemeClr val="tx1"/>
                </a:solidFill>
                <a:effectLst/>
                <a:latin typeface="+mn-lt"/>
                <a:ea typeface="+mn-ea"/>
                <a:cs typeface="+mn-cs"/>
              </a:rPr>
              <a:t>toàn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thực</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phẩm</a:t>
            </a:r>
            <a:r>
              <a:rPr lang="en-US" sz="1200" kern="1200" dirty="0" smtClean="0">
                <a:solidFill>
                  <a:schemeClr val="tx1"/>
                </a:solidFill>
                <a:effectLst/>
                <a:latin typeface="+mn-lt"/>
                <a:ea typeface="+mn-ea"/>
                <a:cs typeface="+mn-cs"/>
              </a:rPr>
              <a:t> do </a:t>
            </a:r>
            <a:r>
              <a:rPr lang="en-US" sz="1200" kern="1200" dirty="0" err="1" smtClean="0">
                <a:solidFill>
                  <a:schemeClr val="tx1"/>
                </a:solidFill>
                <a:effectLst/>
                <a:latin typeface="+mn-lt"/>
                <a:ea typeface="+mn-ea"/>
                <a:cs typeface="+mn-cs"/>
              </a:rPr>
              <a:t>Hiệp</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hội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Bán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lẻ</a:t>
            </a:r>
            <a:r>
              <a:rPr lang="en-US" sz="1200" kern="1200" dirty="0" smtClean="0">
                <a:solidFill>
                  <a:schemeClr val="tx1"/>
                </a:solidFill>
                <a:effectLst/>
                <a:latin typeface="+mn-lt"/>
                <a:ea typeface="+mn-ea"/>
                <a:cs typeface="+mn-cs"/>
              </a:rPr>
              <a:t> Anh </a:t>
            </a:r>
            <a:r>
              <a:rPr lang="en-US" sz="1200" kern="1200" dirty="0" err="1" smtClean="0">
                <a:solidFill>
                  <a:schemeClr val="tx1"/>
                </a:solidFill>
                <a:effectLst/>
                <a:latin typeface="+mn-lt"/>
                <a:ea typeface="+mn-ea"/>
                <a:cs typeface="+mn-cs"/>
              </a:rPr>
              <a:t>thiết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lập</a:t>
            </a:r>
            <a:r>
              <a:rPr lang="en-US" sz="1200" kern="1200" dirty="0" smtClean="0">
                <a:solidFill>
                  <a:schemeClr val="tx1"/>
                </a:solidFill>
                <a:effectLst/>
                <a:latin typeface="+mn-lt"/>
                <a:ea typeface="+mn-ea"/>
                <a:cs typeface="+mn-cs"/>
              </a:rPr>
              <a:t> (BRC), </a:t>
            </a:r>
            <a:r>
              <a:rPr lang="en-US" sz="1200" kern="1200" dirty="0" err="1" smtClean="0">
                <a:solidFill>
                  <a:schemeClr val="tx1"/>
                </a:solidFill>
                <a:effectLst/>
                <a:latin typeface="+mn-lt"/>
                <a:ea typeface="+mn-ea"/>
                <a:cs typeface="+mn-cs"/>
              </a:rPr>
              <a:t>nuôi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trồng</a:t>
            </a:r>
            <a:r>
              <a:rPr lang="en-US" sz="1200" kern="1200" dirty="0" smtClean="0">
                <a:solidFill>
                  <a:schemeClr val="tx1"/>
                </a:solidFill>
                <a:effectLst/>
                <a:latin typeface="+mn-lt"/>
                <a:ea typeface="+mn-ea"/>
                <a:cs typeface="+mn-cs"/>
              </a:rPr>
              <a:t> thủy </a:t>
            </a:r>
            <a:r>
              <a:rPr lang="en-US" sz="1200" kern="1200" dirty="0" err="1" smtClean="0">
                <a:solidFill>
                  <a:schemeClr val="tx1"/>
                </a:solidFill>
                <a:effectLst/>
                <a:latin typeface="+mn-lt"/>
                <a:ea typeface="+mn-ea"/>
                <a:cs typeface="+mn-cs"/>
              </a:rPr>
              <a:t>sản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bền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vững</a:t>
            </a:r>
            <a:r>
              <a:rPr lang="en-US" sz="1200" kern="1200" dirty="0" smtClean="0">
                <a:solidFill>
                  <a:schemeClr val="tx1"/>
                </a:solidFill>
                <a:effectLst/>
                <a:latin typeface="+mn-lt"/>
                <a:ea typeface="+mn-ea"/>
                <a:cs typeface="+mn-cs"/>
              </a:rPr>
              <a:t> (ASC), </a:t>
            </a:r>
            <a:r>
              <a:rPr lang="en-US" sz="1200" kern="1200" dirty="0" err="1" smtClean="0">
                <a:solidFill>
                  <a:schemeClr val="tx1"/>
                </a:solidFill>
                <a:effectLst/>
                <a:latin typeface="+mn-lt"/>
                <a:ea typeface="+mn-ea"/>
                <a:cs typeface="+mn-cs"/>
              </a:rPr>
              <a:t>thực</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hành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sản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xuất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nông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nghiệp</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tốt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toàn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cầu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GlobalGAP</a:t>
            </a:r>
            <a:r>
              <a:rPr lang="en-US" sz="1200" kern="1200" dirty="0" smtClean="0">
                <a:solidFill>
                  <a:schemeClr val="tx1"/>
                </a:solidFill>
                <a:effectLst/>
                <a:latin typeface="+mn-lt"/>
                <a:ea typeface="+mn-ea"/>
                <a:cs typeface="+mn-cs"/>
              </a:rPr>
              <a:t>). </a:t>
            </a:r>
            <a:endParaRPr lang="en-US" dirty="0"/>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C07950-4E35-41C8-A312-1507727D9B6A}" type="slidenum">
              <a:rPr lang="en-US" smtClean="0"/>
              <a:pPr/>
              <a:t>6</a:t>
            </a:fld>
            <a:endParaRPr lang="en-US"/>
          </a:p>
        </p:txBody>
      </p:sp>
    </p:spTree>
    <p:extLst>
      <p:ext uri="{BB962C8B-B14F-4D97-AF65-F5344CB8AC3E}">
        <p14:creationId xmlns:p14="http://schemas.microsoft.com/office/powerpoint/2010/main" val="1070748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vi-VN" sz="1200" b="0" i="0" kern="1200" dirty="0" smtClean="0">
                <a:solidFill>
                  <a:schemeClr val="tx1"/>
                </a:solidFill>
                <a:effectLst/>
                <a:latin typeface="+mn-lt"/>
                <a:ea typeface="+mn-ea"/>
                <a:cs typeface="+mn-cs"/>
              </a:rPr>
              <a:t>Một đặc điểm mới cần lưu ý đó là ngày một nhiều các tiêu chuẩn và quy trình, thủ tục đánh giá, kiểm tra, chứng nhận không phải do các cơ quan nhà nước ban hành hoặc áp đặt, mà do nhiều nhóm có chung lợi ích, cùng ý tưởng hoặc thế giới quan xây dựng và khuyến khích áp dụng. Các tiêu chuẩn và quy trình, thủ tục như vậy được gọi chung là tiêu chuẩn tư nhân và hệ thống tự nguyện. Mọi người ở Việt Nam cũng không quá xa lại với một số logo dưới đây đại diện cho các tiêu chuẩn và hệ thống như vậy:</a:t>
            </a:r>
            <a:endParaRPr lang="en-US" dirty="0"/>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C07950-4E35-41C8-A312-1507727D9B6A}" type="slidenum">
              <a:rPr lang="en-US" smtClean="0"/>
              <a:pPr/>
              <a:t>7</a:t>
            </a:fld>
            <a:endParaRPr lang="en-US"/>
          </a:p>
        </p:txBody>
      </p:sp>
    </p:spTree>
    <p:extLst>
      <p:ext uri="{BB962C8B-B14F-4D97-AF65-F5344CB8AC3E}">
        <p14:creationId xmlns:p14="http://schemas.microsoft.com/office/powerpoint/2010/main" val="7784761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7BB2C8-9D06-4BE6-A6FE-399A6619620F}" type="slidenum">
              <a:rPr lang="en-US" smtClean="0"/>
              <a:t>8</a:t>
            </a:fld>
            <a:endParaRPr lang="en-US"/>
          </a:p>
        </p:txBody>
      </p:sp>
    </p:spTree>
    <p:extLst>
      <p:ext uri="{BB962C8B-B14F-4D97-AF65-F5344CB8AC3E}">
        <p14:creationId xmlns:p14="http://schemas.microsoft.com/office/powerpoint/2010/main" val="40492410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7BB2C8-9D06-4BE6-A6FE-399A6619620F}" type="slidenum">
              <a:rPr lang="en-US" smtClean="0"/>
              <a:t>9</a:t>
            </a:fld>
            <a:endParaRPr lang="en-US"/>
          </a:p>
        </p:txBody>
      </p:sp>
    </p:spTree>
    <p:extLst>
      <p:ext uri="{BB962C8B-B14F-4D97-AF65-F5344CB8AC3E}">
        <p14:creationId xmlns:p14="http://schemas.microsoft.com/office/powerpoint/2010/main" val="1235438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10/6/2021</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9945609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10/6/2021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2827286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10/6/2021</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6F15528-21DE-4FAA-801E-634DDDAF4B2B}"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962684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10/6/2021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14272931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10/6/2021</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6F15528-21DE-4FAA-801E-634DDDAF4B2B}"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541416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10/6/2021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35488044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10/6/2021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31646834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10/6/2021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18076494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9347200" y="6482245"/>
            <a:ext cx="2844800" cy="365125"/>
          </a:xfrm>
          <a:prstGeom prst="rect">
            <a:avLst/>
          </a:prstGeom>
          <a:solidFill>
            <a:srgbClr val="00B050"/>
          </a:solidFill>
        </p:spPr>
        <p:txBody>
          <a:bodyPr/>
          <a:lstStyle>
            <a:lvl1pPr algn="ctr" fontAlgn="auto">
              <a:spcBef>
                <a:spcPts val="0"/>
              </a:spcBef>
              <a:spcAft>
                <a:spcPts val="0"/>
              </a:spcAft>
              <a:defRPr sz="1300" i="1">
                <a:solidFill>
                  <a:schemeClr val="bg1"/>
                </a:solidFill>
                <a:latin typeface="Calibri" panose="020F0502020204030204" pitchFamily="34" charset="0"/>
                <a:cs typeface="Calibri" panose="020F0502020204030204" pitchFamily="34" charset="0"/>
              </a:defRPr>
            </a:lvl1pPr>
          </a:lstStyle>
          <a:p>
            <a:pPr>
              <a:defRPr/>
            </a:pPr>
            <a:fld id="{3940AAB6-4AEE-4FF0-9251-E81F6EE3A0DF}" type="slidenum">
              <a:rPr lang="vi-VN" smtClean="0"/>
              <a:pPr>
                <a:defRPr/>
              </a:pPr>
              <a:t>‹#›</a:t>
            </a:fld>
            <a:endParaRPr lang="vi-VN"/>
          </a:p>
        </p:txBody>
      </p:sp>
      <p:sp>
        <p:nvSpPr>
          <p:cNvPr id="6" name="Footer Placeholder 4"/>
          <p:cNvSpPr>
            <a:spLocks noGrp="1"/>
          </p:cNvSpPr>
          <p:nvPr>
            <p:ph type="ftr" sz="quarter" idx="3"/>
          </p:nvPr>
        </p:nvSpPr>
        <p:spPr>
          <a:xfrm>
            <a:off x="0" y="6482246"/>
            <a:ext cx="9347200" cy="365125"/>
          </a:xfrm>
          <a:prstGeom prst="rect">
            <a:avLst/>
          </a:prstGeom>
          <a:solidFill>
            <a:srgbClr val="00B050"/>
          </a:solidFill>
        </p:spPr>
        <p:txBody>
          <a:bodyPr/>
          <a:lstStyle>
            <a:lvl1pPr algn="l" fontAlgn="auto">
              <a:spcBef>
                <a:spcPts val="0"/>
              </a:spcBef>
              <a:spcAft>
                <a:spcPts val="0"/>
              </a:spcAft>
              <a:defRPr sz="1300" i="1">
                <a:solidFill>
                  <a:schemeClr val="bg1"/>
                </a:solidFill>
                <a:latin typeface="Calibri" panose="020F0502020204030204" pitchFamily="34" charset="0"/>
                <a:cs typeface="Calibri" panose="020F0502020204030204" pitchFamily="34" charset="0"/>
              </a:defRPr>
            </a:lvl1pPr>
          </a:lstStyle>
          <a:p>
            <a:pPr algn="ctr">
              <a:defRPr/>
            </a:pPr>
            <a:r>
              <a:rPr lang="en-US" dirty="0" smtClean="0"/>
              <a:t>   </a:t>
            </a:r>
            <a:endParaRPr lang="vi-VN" dirty="0"/>
          </a:p>
        </p:txBody>
      </p:sp>
    </p:spTree>
    <p:extLst>
      <p:ext uri="{BB962C8B-B14F-4D97-AF65-F5344CB8AC3E}">
        <p14:creationId xmlns:p14="http://schemas.microsoft.com/office/powerpoint/2010/main" val="2544784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10/6/2021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11733609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10/6/2021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709815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t>10/6/2021</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117756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t>10/6/2021</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850176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t>10/6/2021</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3287369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t>10/6/2021</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4031854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10/6/2021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4040281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10/6/2021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411781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1D8BD707-D9CF-40AE-B4C6-C98DA3205C09}" type="datetimeFigureOut">
              <a:rPr lang="en-US" smtClean="0"/>
              <a:t>10/6/2021</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B6F15528-21DE-4FAA-801E-634DDDAF4B2B}" type="slidenum">
              <a:rPr lang="en-US" smtClean="0"/>
              <a:t>‹#›</a:t>
            </a:fld>
            <a:endParaRPr lang="en-US"/>
          </a:p>
        </p:txBody>
      </p:sp>
    </p:spTree>
    <p:extLst>
      <p:ext uri="{BB962C8B-B14F-4D97-AF65-F5344CB8AC3E}">
        <p14:creationId xmlns:p14="http://schemas.microsoft.com/office/powerpoint/2010/main" val="2521257216"/>
      </p:ext>
    </p:extLst>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 id="2147483841" r:id="rId12"/>
    <p:sldLayoutId id="2147483842" r:id="rId13"/>
    <p:sldLayoutId id="2147483843" r:id="rId14"/>
    <p:sldLayoutId id="2147483844" r:id="rId15"/>
    <p:sldLayoutId id="2147483845" r:id="rId16"/>
    <p:sldLayoutId id="2147483846" r:id="rId17"/>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17.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17.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7.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7"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7.xml"/><Relationship Id="rId6" Type="http://schemas.openxmlformats.org/officeDocument/2006/relationships/image" Target="../media/image17.png"/><Relationship Id="rId5" Type="http://schemas.openxmlformats.org/officeDocument/2006/relationships/image" Target="../media/image16.jp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jp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jp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1.png"/><Relationship Id="rId11" Type="http://schemas.openxmlformats.org/officeDocument/2006/relationships/image" Target="../media/image26.jpg"/><Relationship Id="rId5" Type="http://schemas.openxmlformats.org/officeDocument/2006/relationships/image" Target="../media/image20.png"/><Relationship Id="rId15" Type="http://schemas.openxmlformats.org/officeDocument/2006/relationships/image" Target="../media/image5.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jp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1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36.jp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1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17.xml"/><Relationship Id="rId5" Type="http://schemas.openxmlformats.org/officeDocument/2006/relationships/image" Target="../media/image5.png"/><Relationship Id="rId4" Type="http://schemas.openxmlformats.org/officeDocument/2006/relationships/image" Target="../media/image8.jfif"/></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1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17.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17.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17.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953" y="0"/>
            <a:ext cx="12192604" cy="1027406"/>
            <a:chOff x="-881" y="0"/>
            <a:chExt cx="9145643" cy="1027406"/>
          </a:xfrm>
        </p:grpSpPr>
        <p:sp>
          <p:nvSpPr>
            <p:cNvPr id="4" name="object 4"/>
            <p:cNvSpPr/>
            <p:nvPr/>
          </p:nvSpPr>
          <p:spPr>
            <a:xfrm>
              <a:off x="0" y="1247"/>
              <a:ext cx="9143999" cy="1026159"/>
            </a:xfrm>
            <a:prstGeom prst="rect">
              <a:avLst/>
            </a:prstGeom>
            <a:blipFill>
              <a:blip r:embed="rId3" cstate="print"/>
              <a:stretch>
                <a:fillRect/>
              </a:stretch>
            </a:blipFill>
          </p:spPr>
          <p:txBody>
            <a:bodyPr wrap="square" lIns="0" tIns="0" rIns="0" bIns="0" rtlCol="0"/>
            <a:lstStyle/>
            <a:p>
              <a:endParaRPr dirty="0"/>
            </a:p>
          </p:txBody>
        </p:sp>
        <p:sp>
          <p:nvSpPr>
            <p:cNvPr id="5" name="object 5"/>
            <p:cNvSpPr/>
            <p:nvPr/>
          </p:nvSpPr>
          <p:spPr>
            <a:xfrm>
              <a:off x="4401357" y="0"/>
              <a:ext cx="4742642" cy="599949"/>
            </a:xfrm>
            <a:prstGeom prst="rect">
              <a:avLst/>
            </a:prstGeom>
            <a:blipFill>
              <a:blip r:embed="rId4" cstate="print"/>
              <a:stretch>
                <a:fillRect/>
              </a:stretch>
            </a:blipFill>
          </p:spPr>
          <p:txBody>
            <a:bodyPr wrap="square" lIns="0" tIns="0" rIns="0" bIns="0" rtlCol="0"/>
            <a:lstStyle/>
            <a:p>
              <a:endParaRPr dirty="0"/>
            </a:p>
          </p:txBody>
        </p:sp>
        <p:sp>
          <p:nvSpPr>
            <p:cNvPr id="6" name="object 6"/>
            <p:cNvSpPr/>
            <p:nvPr/>
          </p:nvSpPr>
          <p:spPr>
            <a:xfrm>
              <a:off x="0" y="0"/>
              <a:ext cx="9090762" cy="1019937"/>
            </a:xfrm>
            <a:prstGeom prst="rect">
              <a:avLst/>
            </a:prstGeom>
            <a:blipFill>
              <a:blip r:embed="rId5" cstate="print"/>
              <a:stretch>
                <a:fillRect/>
              </a:stretch>
            </a:blipFill>
          </p:spPr>
          <p:txBody>
            <a:bodyPr wrap="square" lIns="0" tIns="0" rIns="0" bIns="0" rtlCol="0"/>
            <a:lstStyle/>
            <a:p>
              <a:endParaRPr dirty="0"/>
            </a:p>
          </p:txBody>
        </p:sp>
        <p:sp>
          <p:nvSpPr>
            <p:cNvPr id="7" name="object 7"/>
            <p:cNvSpPr/>
            <p:nvPr/>
          </p:nvSpPr>
          <p:spPr>
            <a:xfrm>
              <a:off x="-881" y="52959"/>
              <a:ext cx="9145643" cy="900811"/>
            </a:xfrm>
            <a:prstGeom prst="rect">
              <a:avLst/>
            </a:prstGeom>
            <a:blipFill>
              <a:blip r:embed="rId6" cstate="print"/>
              <a:stretch>
                <a:fillRect/>
              </a:stretch>
            </a:blipFill>
          </p:spPr>
          <p:txBody>
            <a:bodyPr wrap="square" lIns="0" tIns="0" rIns="0" bIns="0" rtlCol="0"/>
            <a:lstStyle/>
            <a:p>
              <a:endParaRPr dirty="0"/>
            </a:p>
          </p:txBody>
        </p:sp>
      </p:grpSp>
      <p:sp>
        <p:nvSpPr>
          <p:cNvPr id="9" name="object 9"/>
          <p:cNvSpPr txBox="1"/>
          <p:nvPr/>
        </p:nvSpPr>
        <p:spPr>
          <a:xfrm>
            <a:off x="3200400" y="5987866"/>
            <a:ext cx="5763387" cy="412934"/>
          </a:xfrm>
          <a:prstGeom prst="rect">
            <a:avLst/>
          </a:prstGeom>
        </p:spPr>
        <p:txBody>
          <a:bodyPr vert="horz" wrap="square" lIns="0" tIns="12700" rIns="0" bIns="0" rtlCol="0">
            <a:spAutoFit/>
          </a:bodyPr>
          <a:lstStyle/>
          <a:p>
            <a:pPr marL="12700" algn="ctr">
              <a:spcBef>
                <a:spcPts val="100"/>
              </a:spcBef>
            </a:pPr>
            <a:r>
              <a:rPr lang="en-US" sz="2600" i="1" spc="125" dirty="0" err="1" smtClean="0">
                <a:solidFill>
                  <a:srgbClr val="C00000"/>
                </a:solidFill>
                <a:latin typeface="Calibri" panose="020F0502020204030204" pitchFamily="34" charset="0"/>
                <a:cs typeface="Calibri" panose="020F0502020204030204" pitchFamily="34" charset="0"/>
              </a:rPr>
              <a:t>Đăk</a:t>
            </a:r>
            <a:r>
              <a:rPr lang="en-US" sz="2600" i="1" spc="125" dirty="0" smtClean="0">
                <a:solidFill>
                  <a:srgbClr val="C00000"/>
                </a:solidFill>
                <a:latin typeface="Calibri" panose="020F0502020204030204" pitchFamily="34" charset="0"/>
                <a:cs typeface="Calibri" panose="020F0502020204030204" pitchFamily="34" charset="0"/>
              </a:rPr>
              <a:t> </a:t>
            </a:r>
            <a:r>
              <a:rPr lang="en-US" sz="2600" i="1" spc="125" dirty="0" err="1" smtClean="0">
                <a:solidFill>
                  <a:srgbClr val="C00000"/>
                </a:solidFill>
                <a:latin typeface="Calibri" panose="020F0502020204030204" pitchFamily="34" charset="0"/>
                <a:cs typeface="Calibri" panose="020F0502020204030204" pitchFamily="34" charset="0"/>
              </a:rPr>
              <a:t>Nông</a:t>
            </a:r>
            <a:r>
              <a:rPr sz="2600" i="1" spc="45" dirty="0" smtClean="0">
                <a:solidFill>
                  <a:srgbClr val="C00000"/>
                </a:solidFill>
                <a:latin typeface="Calibri" panose="020F0502020204030204" pitchFamily="34" charset="0"/>
                <a:cs typeface="Calibri" panose="020F0502020204030204" pitchFamily="34" charset="0"/>
              </a:rPr>
              <a:t>,</a:t>
            </a:r>
            <a:r>
              <a:rPr lang="en-US" sz="2600" i="1" spc="45" dirty="0" smtClean="0">
                <a:solidFill>
                  <a:srgbClr val="C00000"/>
                </a:solidFill>
                <a:latin typeface="Calibri" panose="020F0502020204030204" pitchFamily="34" charset="0"/>
                <a:cs typeface="Calibri" panose="020F0502020204030204" pitchFamily="34" charset="0"/>
              </a:rPr>
              <a:t> </a:t>
            </a:r>
            <a:r>
              <a:rPr sz="2600" i="1" spc="45" dirty="0" err="1" smtClean="0">
                <a:solidFill>
                  <a:srgbClr val="C00000"/>
                </a:solidFill>
                <a:latin typeface="Calibri" panose="020F0502020204030204" pitchFamily="34" charset="0"/>
                <a:cs typeface="Calibri" panose="020F0502020204030204" pitchFamily="34" charset="0"/>
              </a:rPr>
              <a:t>ngày</a:t>
            </a:r>
            <a:r>
              <a:rPr sz="2600" i="1" spc="-320" dirty="0" smtClean="0">
                <a:solidFill>
                  <a:srgbClr val="C00000"/>
                </a:solidFill>
                <a:latin typeface="Calibri" panose="020F0502020204030204" pitchFamily="34" charset="0"/>
                <a:cs typeface="Calibri" panose="020F0502020204030204" pitchFamily="34" charset="0"/>
              </a:rPr>
              <a:t> </a:t>
            </a:r>
            <a:r>
              <a:rPr lang="en-US" sz="2600" i="1" spc="-320" dirty="0" smtClean="0">
                <a:solidFill>
                  <a:srgbClr val="C00000"/>
                </a:solidFill>
                <a:latin typeface="Calibri" panose="020F0502020204030204" pitchFamily="34" charset="0"/>
                <a:cs typeface="Calibri" panose="020F0502020204030204" pitchFamily="34" charset="0"/>
              </a:rPr>
              <a:t> </a:t>
            </a:r>
            <a:r>
              <a:rPr lang="en-US" sz="2600" i="1" spc="-65" dirty="0" smtClean="0">
                <a:solidFill>
                  <a:srgbClr val="C00000"/>
                </a:solidFill>
                <a:latin typeface="Calibri" panose="020F0502020204030204" pitchFamily="34" charset="0"/>
                <a:cs typeface="Calibri" panose="020F0502020204030204" pitchFamily="34" charset="0"/>
              </a:rPr>
              <a:t>29</a:t>
            </a:r>
            <a:r>
              <a:rPr sz="2600" i="1" spc="-65" dirty="0" smtClean="0">
                <a:solidFill>
                  <a:srgbClr val="C00000"/>
                </a:solidFill>
                <a:latin typeface="Calibri" panose="020F0502020204030204" pitchFamily="34" charset="0"/>
                <a:cs typeface="Calibri" panose="020F0502020204030204" pitchFamily="34" charset="0"/>
              </a:rPr>
              <a:t>/0</a:t>
            </a:r>
            <a:r>
              <a:rPr lang="en-US" sz="2600" i="1" spc="-65" dirty="0" smtClean="0">
                <a:solidFill>
                  <a:srgbClr val="C00000"/>
                </a:solidFill>
                <a:latin typeface="Calibri" panose="020F0502020204030204" pitchFamily="34" charset="0"/>
                <a:cs typeface="Calibri" panose="020F0502020204030204" pitchFamily="34" charset="0"/>
              </a:rPr>
              <a:t>9</a:t>
            </a:r>
            <a:r>
              <a:rPr sz="2600" i="1" spc="-65" dirty="0" smtClean="0">
                <a:solidFill>
                  <a:srgbClr val="C00000"/>
                </a:solidFill>
                <a:latin typeface="Calibri" panose="020F0502020204030204" pitchFamily="34" charset="0"/>
                <a:cs typeface="Calibri" panose="020F0502020204030204" pitchFamily="34" charset="0"/>
              </a:rPr>
              <a:t>/2021</a:t>
            </a:r>
            <a:endParaRPr sz="2600" i="1" dirty="0">
              <a:solidFill>
                <a:srgbClr val="C00000"/>
              </a:solidFill>
              <a:latin typeface="Calibri" panose="020F0502020204030204" pitchFamily="34" charset="0"/>
              <a:cs typeface="Calibri" panose="020F0502020204030204" pitchFamily="34" charset="0"/>
            </a:endParaRPr>
          </a:p>
        </p:txBody>
      </p:sp>
      <p:sp>
        <p:nvSpPr>
          <p:cNvPr id="10" name="TextBox 9"/>
          <p:cNvSpPr txBox="1"/>
          <p:nvPr/>
        </p:nvSpPr>
        <p:spPr>
          <a:xfrm>
            <a:off x="667119" y="2150970"/>
            <a:ext cx="10856459" cy="1754326"/>
          </a:xfrm>
          <a:prstGeom prst="rect">
            <a:avLst/>
          </a:prstGeom>
          <a:noFill/>
        </p:spPr>
        <p:txBody>
          <a:bodyPr wrap="square" rtlCol="0">
            <a:spAutoFit/>
          </a:bodyPr>
          <a:lstStyle/>
          <a:p>
            <a:pPr algn="ctr"/>
            <a:r>
              <a:rPr lang="en-US" sz="3600" dirty="0" err="1" smtClean="0">
                <a:ln w="0"/>
                <a:solidFill>
                  <a:srgbClr val="0033CC"/>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Bài</a:t>
            </a:r>
            <a:r>
              <a:rPr lang="en-US" sz="3600" dirty="0" smtClean="0">
                <a:ln w="0"/>
                <a:solidFill>
                  <a:srgbClr val="0033CC"/>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 Tham </a:t>
            </a:r>
            <a:r>
              <a:rPr lang="en-US" sz="3600" dirty="0" err="1" smtClean="0">
                <a:ln w="0"/>
                <a:solidFill>
                  <a:srgbClr val="0033CC"/>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Luận</a:t>
            </a:r>
            <a:endParaRPr lang="en-US" sz="3600" dirty="0" smtClean="0">
              <a:ln w="0"/>
              <a:solidFill>
                <a:srgbClr val="0033CC"/>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endParaRPr>
          </a:p>
          <a:p>
            <a:pPr algn="ctr"/>
            <a:r>
              <a:rPr lang="en-US" sz="3600" dirty="0" smtClean="0">
                <a:ln w="0"/>
                <a:solidFill>
                  <a:srgbClr val="0033CC"/>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XU HƯỚNG PHÁT TRIỂN SẢN XUẤT CÓ CHỨNG NHẬN</a:t>
            </a:r>
          </a:p>
          <a:p>
            <a:pPr algn="ctr"/>
            <a:r>
              <a:rPr lang="en-US" sz="3600" dirty="0" smtClean="0">
                <a:ln w="0"/>
                <a:solidFill>
                  <a:srgbClr val="0033CC"/>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TRUY </a:t>
            </a:r>
            <a:r>
              <a:rPr lang="en-US" sz="3600" dirty="0">
                <a:ln w="0"/>
                <a:solidFill>
                  <a:srgbClr val="0033CC"/>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X</a:t>
            </a:r>
            <a:r>
              <a:rPr lang="en-US" sz="3600" dirty="0" smtClean="0">
                <a:ln w="0"/>
                <a:solidFill>
                  <a:srgbClr val="0033CC"/>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UẤT NGUỒN GỐC, MÃ SỐ VÙNG TRỒNG </a:t>
            </a:r>
            <a:endParaRPr lang="en-US" sz="3600" dirty="0">
              <a:ln w="0"/>
              <a:solidFill>
                <a:srgbClr val="0033CC"/>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endParaRPr>
          </a:p>
        </p:txBody>
      </p:sp>
      <p:sp>
        <p:nvSpPr>
          <p:cNvPr id="11" name="object 9"/>
          <p:cNvSpPr txBox="1"/>
          <p:nvPr/>
        </p:nvSpPr>
        <p:spPr>
          <a:xfrm>
            <a:off x="4419600" y="4263732"/>
            <a:ext cx="6477000" cy="1146468"/>
          </a:xfrm>
          <a:prstGeom prst="rect">
            <a:avLst/>
          </a:prstGeom>
        </p:spPr>
        <p:txBody>
          <a:bodyPr vert="horz" wrap="square" lIns="0" tIns="12700" rIns="0" bIns="0" rtlCol="0">
            <a:spAutoFit/>
          </a:bodyPr>
          <a:lstStyle/>
          <a:p>
            <a:pPr marL="12700">
              <a:spcBef>
                <a:spcPts val="100"/>
              </a:spcBef>
            </a:pPr>
            <a:r>
              <a:rPr lang="en-US" sz="2400" spc="125" dirty="0" err="1" smtClean="0">
                <a:solidFill>
                  <a:srgbClr val="C00000"/>
                </a:solidFill>
                <a:latin typeface="Calibri" panose="020F0502020204030204" pitchFamily="34" charset="0"/>
                <a:cs typeface="Calibri" panose="020F0502020204030204" pitchFamily="34" charset="0"/>
              </a:rPr>
              <a:t>Trình</a:t>
            </a:r>
            <a:r>
              <a:rPr lang="en-US" sz="2400" spc="125" dirty="0" smtClean="0">
                <a:solidFill>
                  <a:srgbClr val="C00000"/>
                </a:solidFill>
                <a:latin typeface="Calibri" panose="020F0502020204030204" pitchFamily="34" charset="0"/>
                <a:cs typeface="Calibri" panose="020F0502020204030204" pitchFamily="34" charset="0"/>
              </a:rPr>
              <a:t> </a:t>
            </a:r>
            <a:r>
              <a:rPr lang="en-US" sz="2400" spc="125" dirty="0" err="1" smtClean="0">
                <a:solidFill>
                  <a:srgbClr val="C00000"/>
                </a:solidFill>
                <a:latin typeface="Calibri" panose="020F0502020204030204" pitchFamily="34" charset="0"/>
                <a:cs typeface="Calibri" panose="020F0502020204030204" pitchFamily="34" charset="0"/>
              </a:rPr>
              <a:t>bày</a:t>
            </a:r>
            <a:r>
              <a:rPr lang="en-US" sz="2400" spc="125" dirty="0" smtClean="0">
                <a:solidFill>
                  <a:srgbClr val="C00000"/>
                </a:solidFill>
                <a:latin typeface="Calibri" panose="020F0502020204030204" pitchFamily="34" charset="0"/>
                <a:cs typeface="Calibri" panose="020F0502020204030204" pitchFamily="34" charset="0"/>
              </a:rPr>
              <a:t>: </a:t>
            </a:r>
          </a:p>
          <a:p>
            <a:pPr marL="1712913" indent="-1700213">
              <a:spcBef>
                <a:spcPts val="100"/>
              </a:spcBef>
            </a:pPr>
            <a:r>
              <a:rPr lang="en-US" sz="2400" spc="125" dirty="0" smtClean="0">
                <a:solidFill>
                  <a:srgbClr val="C00000"/>
                </a:solidFill>
                <a:latin typeface="Calibri" panose="020F0502020204030204" pitchFamily="34" charset="0"/>
                <a:cs typeface="Calibri" panose="020F0502020204030204" pitchFamily="34" charset="0"/>
              </a:rPr>
              <a:t>	</a:t>
            </a:r>
            <a:r>
              <a:rPr lang="en-US" sz="2400" spc="125" dirty="0" err="1" smtClean="0">
                <a:solidFill>
                  <a:srgbClr val="C00000"/>
                </a:solidFill>
                <a:latin typeface="Calibri" panose="020F0502020204030204" pitchFamily="34" charset="0"/>
                <a:cs typeface="Calibri" panose="020F0502020204030204" pitchFamily="34" charset="0"/>
              </a:rPr>
              <a:t>Ông</a:t>
            </a:r>
            <a:r>
              <a:rPr lang="en-US" sz="2400" spc="125" dirty="0" smtClean="0">
                <a:solidFill>
                  <a:srgbClr val="C00000"/>
                </a:solidFill>
                <a:latin typeface="Calibri" panose="020F0502020204030204" pitchFamily="34" charset="0"/>
                <a:cs typeface="Calibri" panose="020F0502020204030204" pitchFamily="34" charset="0"/>
              </a:rPr>
              <a:t> Bạch Thanh Tuấn – </a:t>
            </a:r>
            <a:r>
              <a:rPr lang="en-US" sz="2400" spc="125" dirty="0" err="1" smtClean="0">
                <a:solidFill>
                  <a:srgbClr val="C00000"/>
                </a:solidFill>
                <a:latin typeface="Calibri" panose="020F0502020204030204" pitchFamily="34" charset="0"/>
                <a:cs typeface="Calibri" panose="020F0502020204030204" pitchFamily="34" charset="0"/>
              </a:rPr>
              <a:t>Giám</a:t>
            </a:r>
            <a:r>
              <a:rPr lang="en-US" sz="2400" spc="125" dirty="0" smtClean="0">
                <a:solidFill>
                  <a:srgbClr val="C00000"/>
                </a:solidFill>
                <a:latin typeface="Calibri" panose="020F0502020204030204" pitchFamily="34" charset="0"/>
                <a:cs typeface="Calibri" panose="020F0502020204030204" pitchFamily="34" charset="0"/>
              </a:rPr>
              <a:t> </a:t>
            </a:r>
            <a:r>
              <a:rPr lang="en-US" sz="2400" spc="125" dirty="0" err="1">
                <a:solidFill>
                  <a:srgbClr val="C00000"/>
                </a:solidFill>
                <a:latin typeface="Calibri" panose="020F0502020204030204" pitchFamily="34" charset="0"/>
                <a:cs typeface="Calibri" panose="020F0502020204030204" pitchFamily="34" charset="0"/>
              </a:rPr>
              <a:t>Đ</a:t>
            </a:r>
            <a:r>
              <a:rPr lang="en-US" sz="2400" spc="125" dirty="0" err="1" smtClean="0">
                <a:solidFill>
                  <a:srgbClr val="C00000"/>
                </a:solidFill>
                <a:latin typeface="Calibri" panose="020F0502020204030204" pitchFamily="34" charset="0"/>
                <a:cs typeface="Calibri" panose="020F0502020204030204" pitchFamily="34" charset="0"/>
              </a:rPr>
              <a:t>ốc</a:t>
            </a:r>
            <a:endParaRPr lang="en-US" sz="2400" spc="125" dirty="0" smtClean="0">
              <a:solidFill>
                <a:srgbClr val="C00000"/>
              </a:solidFill>
              <a:latin typeface="Calibri" panose="020F0502020204030204" pitchFamily="34" charset="0"/>
              <a:cs typeface="Calibri" panose="020F0502020204030204" pitchFamily="34" charset="0"/>
            </a:endParaRPr>
          </a:p>
          <a:p>
            <a:pPr marL="12700">
              <a:spcBef>
                <a:spcPts val="100"/>
              </a:spcBef>
            </a:pPr>
            <a:r>
              <a:rPr lang="en-US" sz="2400" spc="125" dirty="0" smtClean="0">
                <a:solidFill>
                  <a:srgbClr val="C00000"/>
                </a:solidFill>
                <a:latin typeface="Calibri" panose="020F0502020204030204" pitchFamily="34" charset="0"/>
                <a:cs typeface="Calibri" panose="020F0502020204030204" pitchFamily="34" charset="0"/>
              </a:rPr>
              <a:t>			    Trung </a:t>
            </a:r>
            <a:r>
              <a:rPr lang="en-US" sz="2400" spc="125" dirty="0" err="1" smtClean="0">
                <a:solidFill>
                  <a:srgbClr val="C00000"/>
                </a:solidFill>
                <a:latin typeface="Calibri" panose="020F0502020204030204" pitchFamily="34" charset="0"/>
                <a:cs typeface="Calibri" panose="020F0502020204030204" pitchFamily="34" charset="0"/>
              </a:rPr>
              <a:t>Tâm</a:t>
            </a:r>
            <a:r>
              <a:rPr lang="en-US" sz="2400" spc="125" dirty="0" smtClean="0">
                <a:solidFill>
                  <a:srgbClr val="C00000"/>
                </a:solidFill>
                <a:latin typeface="Calibri" panose="020F0502020204030204" pitchFamily="34" charset="0"/>
                <a:cs typeface="Calibri" panose="020F0502020204030204" pitchFamily="34" charset="0"/>
              </a:rPr>
              <a:t> Phát </a:t>
            </a:r>
            <a:r>
              <a:rPr lang="en-US" sz="2400" spc="125" dirty="0" err="1" smtClean="0">
                <a:solidFill>
                  <a:srgbClr val="C00000"/>
                </a:solidFill>
                <a:latin typeface="Calibri" panose="020F0502020204030204" pitchFamily="34" charset="0"/>
                <a:cs typeface="Calibri" panose="020F0502020204030204" pitchFamily="34" charset="0"/>
              </a:rPr>
              <a:t>Triển</a:t>
            </a:r>
            <a:r>
              <a:rPr lang="en-US" sz="2400" spc="125" dirty="0" smtClean="0">
                <a:solidFill>
                  <a:srgbClr val="C00000"/>
                </a:solidFill>
                <a:latin typeface="Calibri" panose="020F0502020204030204" pitchFamily="34" charset="0"/>
                <a:cs typeface="Calibri" panose="020F0502020204030204" pitchFamily="34" charset="0"/>
              </a:rPr>
              <a:t> </a:t>
            </a:r>
            <a:r>
              <a:rPr lang="en-US" sz="2400" spc="125" dirty="0" err="1" smtClean="0">
                <a:solidFill>
                  <a:srgbClr val="C00000"/>
                </a:solidFill>
                <a:latin typeface="Calibri" panose="020F0502020204030204" pitchFamily="34" charset="0"/>
                <a:cs typeface="Calibri" panose="020F0502020204030204" pitchFamily="34" charset="0"/>
              </a:rPr>
              <a:t>Cộng</a:t>
            </a:r>
            <a:r>
              <a:rPr lang="en-US" sz="2400" spc="125" dirty="0" smtClean="0">
                <a:solidFill>
                  <a:srgbClr val="C00000"/>
                </a:solidFill>
                <a:latin typeface="Calibri" panose="020F0502020204030204" pitchFamily="34" charset="0"/>
                <a:cs typeface="Calibri" panose="020F0502020204030204" pitchFamily="34" charset="0"/>
              </a:rPr>
              <a:t> Đồng</a:t>
            </a:r>
            <a:endParaRPr sz="2400" dirty="0">
              <a:solidFill>
                <a:srgbClr val="C00000"/>
              </a:solidFill>
              <a:latin typeface="Calibri" panose="020F0502020204030204" pitchFamily="34" charset="0"/>
              <a:cs typeface="Calibri" panose="020F0502020204030204" pitchFamily="34" charset="0"/>
            </a:endParaRPr>
          </a:p>
        </p:txBody>
      </p:sp>
      <p:pic>
        <p:nvPicPr>
          <p:cNvPr id="13" name="Pictur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80144" y="761709"/>
            <a:ext cx="1395652" cy="96622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44506" y="1447800"/>
            <a:ext cx="5867400" cy="4154984"/>
          </a:xfrm>
          <a:prstGeom prst="rect">
            <a:avLst/>
          </a:prstGeom>
        </p:spPr>
        <p:txBody>
          <a:bodyPr wrap="square">
            <a:spAutoFit/>
          </a:bodyPr>
          <a:lstStyle/>
          <a:p>
            <a:pPr algn="just"/>
            <a:r>
              <a:rPr lang="vi-VN" sz="2200" dirty="0"/>
              <a:t>d) Quy điṇh về</a:t>
            </a:r>
            <a:r>
              <a:rPr lang="en-US" sz="2200" dirty="0"/>
              <a:t> </a:t>
            </a:r>
            <a:r>
              <a:rPr lang="vi-VN" sz="2200" dirty="0"/>
              <a:t>bảo vê ̣môi trường (Hê ̣thống quản tri ̣môi trường ISO 14001) </a:t>
            </a:r>
            <a:endParaRPr lang="en-US" sz="2200" dirty="0"/>
          </a:p>
          <a:p>
            <a:pPr algn="just"/>
            <a:r>
              <a:rPr lang="vi-VN" sz="2200" dirty="0"/>
              <a:t>Hê ̣thống này xem xét khía caṇh bảo vê ̣môi trường của các tổ chức sản xuất và sản phẩm. Hiêṇ nay, trên thị trường thế giới rất chú troṇg đến vấn đề</a:t>
            </a:r>
            <a:r>
              <a:rPr lang="en-US" sz="2200" dirty="0"/>
              <a:t> </a:t>
            </a:r>
            <a:r>
              <a:rPr lang="vi-VN" sz="2200" dirty="0"/>
              <a:t>môi trường, tổ chức môi trường thế giới đã</a:t>
            </a:r>
            <a:r>
              <a:rPr lang="en-US" sz="2200" dirty="0"/>
              <a:t> </a:t>
            </a:r>
            <a:r>
              <a:rPr lang="vi-VN" sz="2200" dirty="0"/>
              <a:t>khuyến cáo các doanh nghiệp nên cung ứng những sản phẩm </a:t>
            </a:r>
            <a:r>
              <a:rPr lang="vi-VN" sz="2200" b="1" dirty="0">
                <a:solidFill>
                  <a:srgbClr val="008000"/>
                </a:solidFill>
              </a:rPr>
              <a:t>“xanh và</a:t>
            </a:r>
            <a:r>
              <a:rPr lang="en-US" sz="2200" b="1" dirty="0">
                <a:solidFill>
                  <a:srgbClr val="008000"/>
                </a:solidFill>
              </a:rPr>
              <a:t> </a:t>
            </a:r>
            <a:r>
              <a:rPr lang="vi-VN" sz="2200" b="1" dirty="0">
                <a:solidFill>
                  <a:srgbClr val="008000"/>
                </a:solidFill>
              </a:rPr>
              <a:t>sac̣h”. </a:t>
            </a:r>
            <a:r>
              <a:rPr lang="vi-VN" sz="2200" dirty="0"/>
              <a:t>Mức đô ̣ảnh hưởng đến môi trường của mô ̣t sản phẩm sẽ</a:t>
            </a:r>
            <a:r>
              <a:rPr lang="en-US" sz="2200" dirty="0"/>
              <a:t> </a:t>
            </a:r>
            <a:r>
              <a:rPr lang="vi-VN" sz="2200" dirty="0"/>
              <a:t>quyết điṇh tới sức caṇh tranh của sản phẩm đó trên thị trường thế giới. </a:t>
            </a:r>
            <a:endParaRPr lang="en-US" sz="2200" dirty="0"/>
          </a:p>
        </p:txBody>
      </p:sp>
      <p:sp>
        <p:nvSpPr>
          <p:cNvPr id="5" name="Rectangle 4"/>
          <p:cNvSpPr/>
          <p:nvPr/>
        </p:nvSpPr>
        <p:spPr>
          <a:xfrm>
            <a:off x="1828800" y="1447800"/>
            <a:ext cx="3515706" cy="400110"/>
          </a:xfrm>
          <a:prstGeom prst="rect">
            <a:avLst/>
          </a:prstGeom>
        </p:spPr>
        <p:txBody>
          <a:bodyPr wrap="none">
            <a:spAutoFit/>
          </a:bodyPr>
          <a:lstStyle/>
          <a:p>
            <a:r>
              <a:rPr lang="vi-VN" sz="2000" b="1" dirty="0">
                <a:solidFill>
                  <a:srgbClr val="FF0000"/>
                </a:solidFill>
              </a:rPr>
              <a:t>Phân loaị rào cản kỹ</a:t>
            </a:r>
            <a:r>
              <a:rPr lang="en-US" sz="2000" b="1" dirty="0">
                <a:solidFill>
                  <a:srgbClr val="FF0000"/>
                </a:solidFill>
              </a:rPr>
              <a:t> </a:t>
            </a:r>
            <a:r>
              <a:rPr lang="vi-VN" sz="2000" b="1" dirty="0">
                <a:solidFill>
                  <a:srgbClr val="FF0000"/>
                </a:solidFill>
              </a:rPr>
              <a:t>thu</a:t>
            </a:r>
            <a:r>
              <a:rPr lang="en-US" sz="2000" b="1" dirty="0">
                <a:solidFill>
                  <a:srgbClr val="FF0000"/>
                </a:solidFill>
              </a:rPr>
              <a:t>ậ</a:t>
            </a:r>
            <a:r>
              <a:rPr lang="vi-VN" sz="2000" b="1" dirty="0">
                <a:solidFill>
                  <a:srgbClr val="FF0000"/>
                </a:solidFill>
              </a:rPr>
              <a:t>t</a:t>
            </a:r>
            <a:endParaRPr lang="en-US" sz="2000" b="1" dirty="0">
              <a:solidFill>
                <a:srgbClr val="FF0000"/>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37765" y="2092165"/>
            <a:ext cx="3266364" cy="3266364"/>
          </a:xfrm>
          <a:prstGeom prst="rect">
            <a:avLst/>
          </a:prstGeom>
        </p:spPr>
      </p:pic>
      <p:sp>
        <p:nvSpPr>
          <p:cNvPr id="7" name="TextBox 6"/>
          <p:cNvSpPr txBox="1"/>
          <p:nvPr/>
        </p:nvSpPr>
        <p:spPr>
          <a:xfrm>
            <a:off x="1628591" y="304800"/>
            <a:ext cx="8934818" cy="584775"/>
          </a:xfrm>
          <a:prstGeom prst="rect">
            <a:avLst/>
          </a:prstGeom>
          <a:noFill/>
        </p:spPr>
        <p:txBody>
          <a:bodyPr wrap="none" rtlCol="0">
            <a:spAutoFit/>
          </a:bodyPr>
          <a:lstStyle/>
          <a:p>
            <a:r>
              <a:rPr lang="en-US" sz="3200" b="1" dirty="0">
                <a:solidFill>
                  <a:srgbClr val="0033CC"/>
                </a:solidFill>
                <a:latin typeface="Calibri" panose="020F0502020204030204" pitchFamily="34" charset="0"/>
                <a:cs typeface="Calibri" panose="020F0502020204030204" pitchFamily="34" charset="0"/>
              </a:rPr>
              <a:t>TỔNG QUAN CÁC RẢO CẢN THƯƠNG MẠI QUỐC </a:t>
            </a:r>
            <a:r>
              <a:rPr lang="en-US" sz="3200" b="1" dirty="0" smtClean="0">
                <a:solidFill>
                  <a:srgbClr val="0033CC"/>
                </a:solidFill>
                <a:latin typeface="Calibri" panose="020F0502020204030204" pitchFamily="34" charset="0"/>
                <a:cs typeface="Calibri" panose="020F0502020204030204" pitchFamily="34" charset="0"/>
              </a:rPr>
              <a:t>TẾ</a:t>
            </a:r>
            <a:endParaRPr lang="en-US" sz="3200" b="1" dirty="0">
              <a:solidFill>
                <a:srgbClr val="0033CC"/>
              </a:solidFill>
              <a:latin typeface="Calibri" panose="020F0502020204030204" pitchFamily="34" charset="0"/>
              <a:cs typeface="Calibri" panose="020F0502020204030204" pitchFamily="34" charset="0"/>
            </a:endParaRP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4200" y="66208"/>
            <a:ext cx="1395652" cy="966221"/>
          </a:xfrm>
          <a:prstGeom prst="rect">
            <a:avLst/>
          </a:prstGeom>
        </p:spPr>
      </p:pic>
    </p:spTree>
    <p:extLst>
      <p:ext uri="{BB962C8B-B14F-4D97-AF65-F5344CB8AC3E}">
        <p14:creationId xmlns:p14="http://schemas.microsoft.com/office/powerpoint/2010/main" val="41493948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06152" y="1647855"/>
            <a:ext cx="5576248" cy="3139321"/>
          </a:xfrm>
          <a:prstGeom prst="rect">
            <a:avLst/>
          </a:prstGeom>
        </p:spPr>
        <p:txBody>
          <a:bodyPr wrap="square">
            <a:spAutoFit/>
          </a:bodyPr>
          <a:lstStyle/>
          <a:p>
            <a:r>
              <a:rPr lang="vi-VN" sz="2200" dirty="0"/>
              <a:t>e) Hê ̣thống thưc̣ hành sản xuất tốt GMP (Good Manufacturing Practiecs) Các nước lớn như Mỹ, EU, Nhâṭ Bản, Australia…đều yêu cầu các sản phẩm khi nhập khẩu vào thị trường nước ho ̣phải đươc̣ công nhâṇ đã</a:t>
            </a:r>
            <a:r>
              <a:rPr lang="en-US" sz="2200" dirty="0"/>
              <a:t> </a:t>
            </a:r>
            <a:r>
              <a:rPr lang="vi-VN" sz="2200" dirty="0"/>
              <a:t>áp duṇg GMP. Chứng nhận GMP là một tiêu chuẩn bắt buộc đối với đơn vị sản xuất, GMP kiểm soát tất cả các yếu tố ảnh hưởng tới quá trình hình thành chất lượng. </a:t>
            </a:r>
            <a:endParaRPr lang="en-US" sz="2200" dirty="0"/>
          </a:p>
        </p:txBody>
      </p:sp>
      <p:sp>
        <p:nvSpPr>
          <p:cNvPr id="5" name="Rectangle 4"/>
          <p:cNvSpPr/>
          <p:nvPr/>
        </p:nvSpPr>
        <p:spPr>
          <a:xfrm>
            <a:off x="1828800" y="1447800"/>
            <a:ext cx="3515706" cy="400110"/>
          </a:xfrm>
          <a:prstGeom prst="rect">
            <a:avLst/>
          </a:prstGeom>
        </p:spPr>
        <p:txBody>
          <a:bodyPr wrap="none">
            <a:spAutoFit/>
          </a:bodyPr>
          <a:lstStyle/>
          <a:p>
            <a:r>
              <a:rPr lang="vi-VN" sz="2000" b="1" dirty="0">
                <a:solidFill>
                  <a:srgbClr val="FF0000"/>
                </a:solidFill>
              </a:rPr>
              <a:t>Phân loaị rào cản kỹ</a:t>
            </a:r>
            <a:r>
              <a:rPr lang="en-US" sz="2000" b="1" dirty="0">
                <a:solidFill>
                  <a:srgbClr val="FF0000"/>
                </a:solidFill>
              </a:rPr>
              <a:t> </a:t>
            </a:r>
            <a:r>
              <a:rPr lang="vi-VN" sz="2000" b="1" dirty="0">
                <a:solidFill>
                  <a:srgbClr val="FF0000"/>
                </a:solidFill>
              </a:rPr>
              <a:t>thu</a:t>
            </a:r>
            <a:r>
              <a:rPr lang="en-US" sz="2000" b="1" dirty="0">
                <a:solidFill>
                  <a:srgbClr val="FF0000"/>
                </a:solidFill>
              </a:rPr>
              <a:t>ậ</a:t>
            </a:r>
            <a:r>
              <a:rPr lang="vi-VN" sz="2000" b="1" dirty="0">
                <a:solidFill>
                  <a:srgbClr val="FF0000"/>
                </a:solidFill>
              </a:rPr>
              <a:t>t</a:t>
            </a:r>
            <a:endParaRPr lang="en-US" sz="2000" b="1" dirty="0">
              <a:solidFill>
                <a:srgbClr val="FF0000"/>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0200" y="2057400"/>
            <a:ext cx="4212609" cy="2995165"/>
          </a:xfrm>
          <a:prstGeom prst="rect">
            <a:avLst/>
          </a:prstGeom>
        </p:spPr>
      </p:pic>
      <p:sp>
        <p:nvSpPr>
          <p:cNvPr id="7" name="TextBox 6"/>
          <p:cNvSpPr txBox="1"/>
          <p:nvPr/>
        </p:nvSpPr>
        <p:spPr>
          <a:xfrm>
            <a:off x="1628591" y="304800"/>
            <a:ext cx="8934818" cy="584775"/>
          </a:xfrm>
          <a:prstGeom prst="rect">
            <a:avLst/>
          </a:prstGeom>
          <a:noFill/>
        </p:spPr>
        <p:txBody>
          <a:bodyPr wrap="none" rtlCol="0">
            <a:spAutoFit/>
          </a:bodyPr>
          <a:lstStyle/>
          <a:p>
            <a:r>
              <a:rPr lang="en-US" sz="3200" b="1" dirty="0">
                <a:solidFill>
                  <a:srgbClr val="0033CC"/>
                </a:solidFill>
                <a:latin typeface="Calibri" panose="020F0502020204030204" pitchFamily="34" charset="0"/>
                <a:cs typeface="Calibri" panose="020F0502020204030204" pitchFamily="34" charset="0"/>
              </a:rPr>
              <a:t>TỔNG QUAN CÁC RẢO CẢN THƯƠNG MẠI QUỐC </a:t>
            </a:r>
            <a:r>
              <a:rPr lang="en-US" sz="3200" b="1" dirty="0" smtClean="0">
                <a:solidFill>
                  <a:srgbClr val="0033CC"/>
                </a:solidFill>
                <a:latin typeface="Calibri" panose="020F0502020204030204" pitchFamily="34" charset="0"/>
                <a:cs typeface="Calibri" panose="020F0502020204030204" pitchFamily="34" charset="0"/>
              </a:rPr>
              <a:t>TẾ</a:t>
            </a:r>
            <a:endParaRPr lang="en-US" sz="3200" b="1" dirty="0">
              <a:solidFill>
                <a:srgbClr val="0033CC"/>
              </a:solidFill>
              <a:latin typeface="Calibri" panose="020F0502020204030204" pitchFamily="34" charset="0"/>
              <a:cs typeface="Calibri" panose="020F0502020204030204" pitchFamily="34" charset="0"/>
            </a:endParaRP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4200" y="66208"/>
            <a:ext cx="1395652" cy="966221"/>
          </a:xfrm>
          <a:prstGeom prst="rect">
            <a:avLst/>
          </a:prstGeom>
        </p:spPr>
      </p:pic>
    </p:spTree>
    <p:extLst>
      <p:ext uri="{BB962C8B-B14F-4D97-AF65-F5344CB8AC3E}">
        <p14:creationId xmlns:p14="http://schemas.microsoft.com/office/powerpoint/2010/main" val="41889257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15354" y="1600201"/>
            <a:ext cx="5559535" cy="461665"/>
          </a:xfrm>
          <a:prstGeom prst="rect">
            <a:avLst/>
          </a:prstGeom>
          <a:noFill/>
        </p:spPr>
        <p:txBody>
          <a:bodyPr wrap="none" rtlCol="0">
            <a:spAutoFit/>
          </a:bodyPr>
          <a:lstStyle/>
          <a:p>
            <a:r>
              <a:rPr lang="en-US" sz="2400" b="1" dirty="0" err="1"/>
              <a:t>Các</a:t>
            </a:r>
            <a:r>
              <a:rPr lang="en-US" sz="2400" b="1" dirty="0"/>
              <a:t> </a:t>
            </a:r>
            <a:r>
              <a:rPr lang="en-US" sz="2400" b="1" dirty="0" err="1"/>
              <a:t>thực</a:t>
            </a:r>
            <a:r>
              <a:rPr lang="en-US" sz="2400" b="1" dirty="0"/>
              <a:t> </a:t>
            </a:r>
            <a:r>
              <a:rPr lang="en-US" sz="2400" b="1" dirty="0" err="1"/>
              <a:t>hành</a:t>
            </a:r>
            <a:r>
              <a:rPr lang="en-US" sz="2400" b="1" dirty="0"/>
              <a:t> </a:t>
            </a:r>
            <a:r>
              <a:rPr lang="en-US" sz="2400" b="1" dirty="0" err="1"/>
              <a:t>nông</a:t>
            </a:r>
            <a:r>
              <a:rPr lang="en-US" sz="2400" b="1" dirty="0"/>
              <a:t> </a:t>
            </a:r>
            <a:r>
              <a:rPr lang="en-US" sz="2400" b="1" dirty="0" err="1"/>
              <a:t>nghiệp</a:t>
            </a:r>
            <a:r>
              <a:rPr lang="en-US" sz="2400" b="1" dirty="0"/>
              <a:t> </a:t>
            </a:r>
            <a:r>
              <a:rPr lang="en-US" sz="2400" b="1" dirty="0" err="1"/>
              <a:t>tốt</a:t>
            </a:r>
            <a:r>
              <a:rPr lang="en-US" sz="2400" b="1" dirty="0"/>
              <a:t> GAP</a:t>
            </a:r>
          </a:p>
        </p:txBody>
      </p:sp>
      <p:sp>
        <p:nvSpPr>
          <p:cNvPr id="5" name="Rectangle 4"/>
          <p:cNvSpPr/>
          <p:nvPr/>
        </p:nvSpPr>
        <p:spPr>
          <a:xfrm>
            <a:off x="1815354" y="1200091"/>
            <a:ext cx="3515706" cy="400110"/>
          </a:xfrm>
          <a:prstGeom prst="rect">
            <a:avLst/>
          </a:prstGeom>
        </p:spPr>
        <p:txBody>
          <a:bodyPr wrap="none">
            <a:spAutoFit/>
          </a:bodyPr>
          <a:lstStyle/>
          <a:p>
            <a:r>
              <a:rPr lang="vi-VN" sz="2000" b="1" dirty="0">
                <a:solidFill>
                  <a:srgbClr val="FF0000"/>
                </a:solidFill>
              </a:rPr>
              <a:t>Phân loaị rào cản kỹ</a:t>
            </a:r>
            <a:r>
              <a:rPr lang="en-US" sz="2000" b="1" dirty="0">
                <a:solidFill>
                  <a:srgbClr val="FF0000"/>
                </a:solidFill>
              </a:rPr>
              <a:t> </a:t>
            </a:r>
            <a:r>
              <a:rPr lang="vi-VN" sz="2000" b="1" dirty="0">
                <a:solidFill>
                  <a:srgbClr val="FF0000"/>
                </a:solidFill>
              </a:rPr>
              <a:t>thu</a:t>
            </a:r>
            <a:r>
              <a:rPr lang="en-US" sz="2000" b="1" dirty="0">
                <a:solidFill>
                  <a:srgbClr val="FF0000"/>
                </a:solidFill>
              </a:rPr>
              <a:t>ậ</a:t>
            </a:r>
            <a:r>
              <a:rPr lang="vi-VN" sz="2000" b="1" dirty="0">
                <a:solidFill>
                  <a:srgbClr val="FF0000"/>
                </a:solidFill>
              </a:rPr>
              <a:t>t</a:t>
            </a:r>
            <a:endParaRPr lang="en-US" sz="2000" b="1" dirty="0">
              <a:solidFill>
                <a:srgbClr val="FF0000"/>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8400" y="2438400"/>
            <a:ext cx="4385588" cy="3135010"/>
          </a:xfrm>
          <a:prstGeom prst="rect">
            <a:avLst/>
          </a:prstGeom>
        </p:spPr>
      </p:pic>
      <p:sp>
        <p:nvSpPr>
          <p:cNvPr id="7" name="TextBox 6"/>
          <p:cNvSpPr txBox="1"/>
          <p:nvPr/>
        </p:nvSpPr>
        <p:spPr>
          <a:xfrm>
            <a:off x="1815354" y="2133601"/>
            <a:ext cx="3767919" cy="4401205"/>
          </a:xfrm>
          <a:prstGeom prst="rect">
            <a:avLst/>
          </a:prstGeom>
          <a:noFill/>
        </p:spPr>
        <p:txBody>
          <a:bodyPr wrap="square" rtlCol="0">
            <a:spAutoFit/>
          </a:bodyPr>
          <a:lstStyle/>
          <a:p>
            <a:pPr algn="just"/>
            <a:r>
              <a:rPr lang="en-US" sz="2800" dirty="0"/>
              <a:t>f) </a:t>
            </a:r>
            <a:r>
              <a:rPr lang="vi-VN" sz="2800" dirty="0"/>
              <a:t>Quy trình thực hành sản xuất nông nghiệp tốt là những phương pháp cụ thể, áp dụng vào sản xuất nông nghiệp, sản xuất thực phẩm cho người tiêu dùng hoặc chế biến tiếp được an toàn và hợp vệ sinh.</a:t>
            </a:r>
            <a:endParaRPr lang="en-US" sz="2800" dirty="0"/>
          </a:p>
        </p:txBody>
      </p:sp>
      <p:sp>
        <p:nvSpPr>
          <p:cNvPr id="8" name="TextBox 7"/>
          <p:cNvSpPr txBox="1"/>
          <p:nvPr/>
        </p:nvSpPr>
        <p:spPr>
          <a:xfrm>
            <a:off x="1628591" y="211888"/>
            <a:ext cx="8934818" cy="584775"/>
          </a:xfrm>
          <a:prstGeom prst="rect">
            <a:avLst/>
          </a:prstGeom>
          <a:noFill/>
        </p:spPr>
        <p:txBody>
          <a:bodyPr wrap="none" rtlCol="0">
            <a:spAutoFit/>
          </a:bodyPr>
          <a:lstStyle/>
          <a:p>
            <a:r>
              <a:rPr lang="en-US" sz="3200" b="1" dirty="0">
                <a:solidFill>
                  <a:srgbClr val="0033CC"/>
                </a:solidFill>
                <a:latin typeface="Calibri" panose="020F0502020204030204" pitchFamily="34" charset="0"/>
                <a:cs typeface="Calibri" panose="020F0502020204030204" pitchFamily="34" charset="0"/>
              </a:rPr>
              <a:t>TỔNG QUAN CÁC RẢO CẢN THƯƠNG MẠI QUỐC </a:t>
            </a:r>
            <a:r>
              <a:rPr lang="en-US" sz="3200" b="1" dirty="0" smtClean="0">
                <a:solidFill>
                  <a:srgbClr val="0033CC"/>
                </a:solidFill>
                <a:latin typeface="Calibri" panose="020F0502020204030204" pitchFamily="34" charset="0"/>
                <a:cs typeface="Calibri" panose="020F0502020204030204" pitchFamily="34" charset="0"/>
              </a:rPr>
              <a:t>TẾ</a:t>
            </a:r>
            <a:endParaRPr lang="en-US" sz="3200" b="1" dirty="0">
              <a:solidFill>
                <a:srgbClr val="0033CC"/>
              </a:solidFill>
              <a:latin typeface="Calibri" panose="020F0502020204030204" pitchFamily="34" charset="0"/>
              <a:cs typeface="Calibri" panose="020F0502020204030204" pitchFamily="34" charset="0"/>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4200" y="66208"/>
            <a:ext cx="1395652" cy="966221"/>
          </a:xfrm>
          <a:prstGeom prst="rect">
            <a:avLst/>
          </a:prstGeom>
        </p:spPr>
      </p:pic>
    </p:spTree>
    <p:extLst>
      <p:ext uri="{BB962C8B-B14F-4D97-AF65-F5344CB8AC3E}">
        <p14:creationId xmlns:p14="http://schemas.microsoft.com/office/powerpoint/2010/main" val="4137373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r="64661"/>
          <a:stretch/>
        </p:blipFill>
        <p:spPr>
          <a:xfrm>
            <a:off x="2885294" y="1281604"/>
            <a:ext cx="3231421" cy="1026611"/>
          </a:xfrm>
          <a:prstGeom prst="rect">
            <a:avLst/>
          </a:prstGeom>
        </p:spPr>
      </p:pic>
      <p:sp>
        <p:nvSpPr>
          <p:cNvPr id="5" name="Rectangle 2"/>
          <p:cNvSpPr txBox="1">
            <a:spLocks noChangeArrowheads="1"/>
          </p:cNvSpPr>
          <p:nvPr/>
        </p:nvSpPr>
        <p:spPr>
          <a:xfrm>
            <a:off x="1518627" y="375701"/>
            <a:ext cx="9118352" cy="645368"/>
          </a:xfrm>
          <a:prstGeom prst="rect">
            <a:avLst/>
          </a:prstGeom>
        </p:spPr>
        <p:txBody>
          <a:bodyPr/>
          <a:lstStyle/>
          <a:p>
            <a:pPr marL="346075" indent="-346075" algn="ctr" defTabSz="914400">
              <a:spcBef>
                <a:spcPct val="0"/>
              </a:spcBef>
              <a:defRPr/>
            </a:pPr>
            <a:r>
              <a:rPr lang="en-US" sz="3200" b="1" dirty="0" smtClean="0">
                <a:solidFill>
                  <a:srgbClr val="0033CC"/>
                </a:solidFill>
                <a:latin typeface="Calibri" panose="020F0502020204030204" pitchFamily="34" charset="0"/>
                <a:cs typeface="Calibri" panose="020F0502020204030204" pitchFamily="34" charset="0"/>
              </a:rPr>
              <a:t>II. CÁC </a:t>
            </a:r>
            <a:r>
              <a:rPr lang="en-US" sz="3200" b="1" dirty="0">
                <a:solidFill>
                  <a:srgbClr val="0033CC"/>
                </a:solidFill>
                <a:latin typeface="Calibri" panose="020F0502020204030204" pitchFamily="34" charset="0"/>
                <a:cs typeface="Calibri" panose="020F0502020204030204" pitchFamily="34" charset="0"/>
              </a:rPr>
              <a:t>TIÊU CHUẨN NÔNG NGHIỆP BỀN </a:t>
            </a:r>
            <a:r>
              <a:rPr lang="en-US" sz="3200" b="1" dirty="0" smtClean="0">
                <a:solidFill>
                  <a:srgbClr val="0033CC"/>
                </a:solidFill>
                <a:latin typeface="Calibri" panose="020F0502020204030204" pitchFamily="34" charset="0"/>
                <a:cs typeface="Calibri" panose="020F0502020204030204" pitchFamily="34" charset="0"/>
              </a:rPr>
              <a:t>VỮNG (GAP)</a:t>
            </a:r>
            <a:endParaRPr lang="en-US" sz="3200" b="1" dirty="0">
              <a:solidFill>
                <a:srgbClr val="0033CC"/>
              </a:solidFill>
              <a:latin typeface="Calibri" panose="020F0502020204030204" pitchFamily="34" charset="0"/>
              <a:cs typeface="Calibri" panose="020F0502020204030204" pitchFamily="34" charset="0"/>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5294" y="2538770"/>
            <a:ext cx="3064656" cy="219075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16715" y="2538770"/>
            <a:ext cx="3886200" cy="2137410"/>
          </a:xfrm>
          <a:prstGeom prst="rect">
            <a:avLst/>
          </a:prstGeom>
        </p:spPr>
      </p:pic>
      <p:sp>
        <p:nvSpPr>
          <p:cNvPr id="9" name="Rectangle 8"/>
          <p:cNvSpPr/>
          <p:nvPr/>
        </p:nvSpPr>
        <p:spPr>
          <a:xfrm>
            <a:off x="3654983" y="5373546"/>
            <a:ext cx="5800627" cy="830997"/>
          </a:xfrm>
          <a:prstGeom prst="rect">
            <a:avLst/>
          </a:prstGeom>
        </p:spPr>
        <p:txBody>
          <a:bodyPr wrap="none">
            <a:spAutoFit/>
          </a:bodyPr>
          <a:lstStyle/>
          <a:p>
            <a:r>
              <a:rPr lang="vi-VN" sz="2400" b="1" dirty="0">
                <a:solidFill>
                  <a:srgbClr val="009900"/>
                </a:solidFill>
                <a:latin typeface="Calibri" panose="020F0502020204030204" pitchFamily="34" charset="0"/>
                <a:cs typeface="Calibri" panose="020F0502020204030204" pitchFamily="34" charset="0"/>
              </a:rPr>
              <a:t>CHƯƠNG TRÌNH CHỨNG NHẬN </a:t>
            </a:r>
            <a:r>
              <a:rPr lang="vi-VN" sz="2400" b="1" dirty="0" smtClean="0">
                <a:solidFill>
                  <a:srgbClr val="009900"/>
                </a:solidFill>
                <a:latin typeface="Calibri" panose="020F0502020204030204" pitchFamily="34" charset="0"/>
                <a:cs typeface="Calibri" panose="020F0502020204030204" pitchFamily="34" charset="0"/>
              </a:rPr>
              <a:t>UEBT</a:t>
            </a:r>
            <a:endParaRPr lang="en-US" sz="2400" b="1" dirty="0" smtClean="0">
              <a:solidFill>
                <a:srgbClr val="009900"/>
              </a:solidFill>
              <a:latin typeface="Calibri" panose="020F0502020204030204" pitchFamily="34" charset="0"/>
              <a:cs typeface="Calibri" panose="020F0502020204030204" pitchFamily="34" charset="0"/>
            </a:endParaRPr>
          </a:p>
          <a:p>
            <a:r>
              <a:rPr lang="en-US" sz="2400" b="1" dirty="0" smtClean="0">
                <a:solidFill>
                  <a:srgbClr val="009900"/>
                </a:solidFill>
                <a:latin typeface="Calibri" panose="020F0502020204030204" pitchFamily="34" charset="0"/>
                <a:cs typeface="Calibri" panose="020F0502020204030204" pitchFamily="34" charset="0"/>
              </a:rPr>
              <a:t>(</a:t>
            </a:r>
            <a:r>
              <a:rPr lang="en-US" sz="2400" b="1" dirty="0" err="1" smtClean="0">
                <a:solidFill>
                  <a:srgbClr val="009900"/>
                </a:solidFill>
                <a:latin typeface="Calibri" panose="020F0502020204030204" pitchFamily="34" charset="0"/>
                <a:cs typeface="Calibri" panose="020F0502020204030204" pitchFamily="34" charset="0"/>
              </a:rPr>
              <a:t>Tổ</a:t>
            </a:r>
            <a:r>
              <a:rPr lang="en-US" sz="2400" b="1" dirty="0" smtClean="0">
                <a:solidFill>
                  <a:srgbClr val="009900"/>
                </a:solidFill>
                <a:latin typeface="Calibri" panose="020F0502020204030204" pitchFamily="34" charset="0"/>
                <a:cs typeface="Calibri" panose="020F0502020204030204" pitchFamily="34" charset="0"/>
              </a:rPr>
              <a:t> </a:t>
            </a:r>
            <a:r>
              <a:rPr lang="en-US" sz="2400" b="1" dirty="0" err="1" smtClean="0">
                <a:solidFill>
                  <a:srgbClr val="009900"/>
                </a:solidFill>
                <a:latin typeface="Calibri" panose="020F0502020204030204" pitchFamily="34" charset="0"/>
                <a:cs typeface="Calibri" panose="020F0502020204030204" pitchFamily="34" charset="0"/>
              </a:rPr>
              <a:t>Chức</a:t>
            </a:r>
            <a:r>
              <a:rPr lang="en-US" sz="2400" b="1" dirty="0" smtClean="0">
                <a:solidFill>
                  <a:srgbClr val="009900"/>
                </a:solidFill>
                <a:latin typeface="Calibri" panose="020F0502020204030204" pitchFamily="34" charset="0"/>
                <a:cs typeface="Calibri" panose="020F0502020204030204" pitchFamily="34" charset="0"/>
              </a:rPr>
              <a:t> Thương Mại </a:t>
            </a:r>
            <a:r>
              <a:rPr lang="en-US" sz="2400" b="1" dirty="0" err="1" smtClean="0">
                <a:solidFill>
                  <a:srgbClr val="009900"/>
                </a:solidFill>
                <a:latin typeface="Calibri" panose="020F0502020204030204" pitchFamily="34" charset="0"/>
                <a:cs typeface="Calibri" panose="020F0502020204030204" pitchFamily="34" charset="0"/>
              </a:rPr>
              <a:t>Sinh</a:t>
            </a:r>
            <a:r>
              <a:rPr lang="en-US" sz="2400" b="1" dirty="0" smtClean="0">
                <a:solidFill>
                  <a:srgbClr val="009900"/>
                </a:solidFill>
                <a:latin typeface="Calibri" panose="020F0502020204030204" pitchFamily="34" charset="0"/>
                <a:cs typeface="Calibri" panose="020F0502020204030204" pitchFamily="34" charset="0"/>
              </a:rPr>
              <a:t> </a:t>
            </a:r>
            <a:r>
              <a:rPr lang="en-US" sz="2400" b="1" dirty="0" err="1" smtClean="0">
                <a:solidFill>
                  <a:srgbClr val="009900"/>
                </a:solidFill>
                <a:latin typeface="Calibri" panose="020F0502020204030204" pitchFamily="34" charset="0"/>
                <a:cs typeface="Calibri" panose="020F0502020204030204" pitchFamily="34" charset="0"/>
              </a:rPr>
              <a:t>Học</a:t>
            </a:r>
            <a:r>
              <a:rPr lang="en-US" sz="2400" b="1" dirty="0" smtClean="0">
                <a:solidFill>
                  <a:srgbClr val="009900"/>
                </a:solidFill>
                <a:latin typeface="Calibri" panose="020F0502020204030204" pitchFamily="34" charset="0"/>
                <a:cs typeface="Calibri" panose="020F0502020204030204" pitchFamily="34" charset="0"/>
              </a:rPr>
              <a:t> </a:t>
            </a:r>
            <a:r>
              <a:rPr lang="en-US" sz="2400" b="1" dirty="0" err="1" smtClean="0">
                <a:solidFill>
                  <a:srgbClr val="009900"/>
                </a:solidFill>
                <a:latin typeface="Calibri" panose="020F0502020204030204" pitchFamily="34" charset="0"/>
                <a:cs typeface="Calibri" panose="020F0502020204030204" pitchFamily="34" charset="0"/>
              </a:rPr>
              <a:t>Có</a:t>
            </a:r>
            <a:r>
              <a:rPr lang="en-US" sz="2400" b="1" dirty="0" smtClean="0">
                <a:solidFill>
                  <a:srgbClr val="009900"/>
                </a:solidFill>
                <a:latin typeface="Calibri" panose="020F0502020204030204" pitchFamily="34" charset="0"/>
                <a:cs typeface="Calibri" panose="020F0502020204030204" pitchFamily="34" charset="0"/>
              </a:rPr>
              <a:t> </a:t>
            </a:r>
            <a:r>
              <a:rPr lang="en-US" sz="2400" b="1" dirty="0" err="1" smtClean="0">
                <a:solidFill>
                  <a:srgbClr val="009900"/>
                </a:solidFill>
                <a:latin typeface="Calibri" panose="020F0502020204030204" pitchFamily="34" charset="0"/>
                <a:cs typeface="Calibri" panose="020F0502020204030204" pitchFamily="34" charset="0"/>
              </a:rPr>
              <a:t>Đạo</a:t>
            </a:r>
            <a:r>
              <a:rPr lang="en-US" sz="2400" b="1" dirty="0" smtClean="0">
                <a:solidFill>
                  <a:srgbClr val="009900"/>
                </a:solidFill>
                <a:latin typeface="Calibri" panose="020F0502020204030204" pitchFamily="34" charset="0"/>
                <a:cs typeface="Calibri" panose="020F0502020204030204" pitchFamily="34" charset="0"/>
              </a:rPr>
              <a:t> Đức)</a:t>
            </a:r>
            <a:endParaRPr lang="en-US" sz="2400" b="1" dirty="0">
              <a:solidFill>
                <a:srgbClr val="009900"/>
              </a:solidFill>
              <a:latin typeface="Calibri" panose="020F0502020204030204" pitchFamily="34" charset="0"/>
              <a:cs typeface="Calibri" panose="020F0502020204030204" pitchFamily="34" charset="0"/>
            </a:endParaRPr>
          </a:p>
        </p:txBody>
      </p:sp>
      <p:pic>
        <p:nvPicPr>
          <p:cNvPr id="14" name="Image 1" descr="A close up of a sign&#10;&#10;Description automatically generated"/>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90291" y="4803644"/>
            <a:ext cx="757555" cy="1601470"/>
          </a:xfrm>
          <a:prstGeom prst="rect">
            <a:avLst/>
          </a:prstGeom>
          <a:noFill/>
          <a:ln>
            <a:noFill/>
          </a:ln>
        </p:spPr>
      </p:pic>
      <p:pic>
        <p:nvPicPr>
          <p:cNvPr id="15" name="Pictur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744200" y="66208"/>
            <a:ext cx="1395652" cy="966221"/>
          </a:xfrm>
          <a:prstGeom prst="rect">
            <a:avLst/>
          </a:prstGeom>
        </p:spPr>
      </p:pic>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l="57828"/>
          <a:stretch/>
        </p:blipFill>
        <p:spPr>
          <a:xfrm>
            <a:off x="6096000" y="1318348"/>
            <a:ext cx="3856220" cy="1026611"/>
          </a:xfrm>
          <a:prstGeom prst="rect">
            <a:avLst/>
          </a:prstGeom>
        </p:spPr>
      </p:pic>
    </p:spTree>
    <p:extLst>
      <p:ext uri="{BB962C8B-B14F-4D97-AF65-F5344CB8AC3E}">
        <p14:creationId xmlns:p14="http://schemas.microsoft.com/office/powerpoint/2010/main" val="4104894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35434" y="158481"/>
            <a:ext cx="6418959" cy="1120178"/>
          </a:xfrm>
          <a:prstGeom prst="rect">
            <a:avLst/>
          </a:prstGeom>
        </p:spPr>
        <p:txBody>
          <a:bodyPr vert="horz" wrap="square" lIns="0" tIns="12065" rIns="0" bIns="0" rtlCol="0">
            <a:spAutoFit/>
          </a:bodyPr>
          <a:lstStyle/>
          <a:p>
            <a:pPr marL="12700">
              <a:spcBef>
                <a:spcPts val="95"/>
              </a:spcBef>
            </a:pPr>
            <a:r>
              <a:rPr lang="en-US" b="1" spc="-45" dirty="0" smtClean="0">
                <a:solidFill>
                  <a:srgbClr val="0033CC"/>
                </a:solidFill>
                <a:latin typeface="Calibri" panose="020F0502020204030204" pitchFamily="34" charset="0"/>
                <a:cs typeface="Calibri" panose="020F0502020204030204" pitchFamily="34" charset="0"/>
              </a:rPr>
              <a:t>III. TRUY </a:t>
            </a:r>
            <a:r>
              <a:rPr lang="en-US" b="1" spc="-20" dirty="0" smtClean="0">
                <a:solidFill>
                  <a:srgbClr val="0033CC"/>
                </a:solidFill>
                <a:latin typeface="Calibri" panose="020F0502020204030204" pitchFamily="34" charset="0"/>
                <a:cs typeface="Calibri" panose="020F0502020204030204" pitchFamily="34" charset="0"/>
              </a:rPr>
              <a:t>XUẤT </a:t>
            </a:r>
            <a:r>
              <a:rPr lang="en-US" b="1" spc="-10" dirty="0" smtClean="0">
                <a:solidFill>
                  <a:srgbClr val="0033CC"/>
                </a:solidFill>
                <a:latin typeface="Calibri" panose="020F0502020204030204" pitchFamily="34" charset="0"/>
                <a:cs typeface="Calibri" panose="020F0502020204030204" pitchFamily="34" charset="0"/>
              </a:rPr>
              <a:t>NGUỒN</a:t>
            </a:r>
            <a:r>
              <a:rPr lang="en-US" b="1" spc="25" dirty="0" smtClean="0">
                <a:solidFill>
                  <a:srgbClr val="0033CC"/>
                </a:solidFill>
                <a:latin typeface="Calibri" panose="020F0502020204030204" pitchFamily="34" charset="0"/>
                <a:cs typeface="Calibri" panose="020F0502020204030204" pitchFamily="34" charset="0"/>
              </a:rPr>
              <a:t> </a:t>
            </a:r>
            <a:r>
              <a:rPr lang="en-US" b="1" spc="-15" dirty="0" smtClean="0">
                <a:solidFill>
                  <a:srgbClr val="0033CC"/>
                </a:solidFill>
                <a:latin typeface="Calibri" panose="020F0502020204030204" pitchFamily="34" charset="0"/>
                <a:cs typeface="Calibri" panose="020F0502020204030204" pitchFamily="34" charset="0"/>
              </a:rPr>
              <a:t>GỐC &amp; </a:t>
            </a:r>
            <a:br>
              <a:rPr lang="en-US" b="1" spc="-15" dirty="0" smtClean="0">
                <a:solidFill>
                  <a:srgbClr val="0033CC"/>
                </a:solidFill>
                <a:latin typeface="Calibri" panose="020F0502020204030204" pitchFamily="34" charset="0"/>
                <a:cs typeface="Calibri" panose="020F0502020204030204" pitchFamily="34" charset="0"/>
              </a:rPr>
            </a:br>
            <a:r>
              <a:rPr lang="en-US" b="1" spc="-15" dirty="0" smtClean="0">
                <a:solidFill>
                  <a:srgbClr val="0033CC"/>
                </a:solidFill>
                <a:latin typeface="Calibri" panose="020F0502020204030204" pitchFamily="34" charset="0"/>
                <a:cs typeface="Calibri" panose="020F0502020204030204" pitchFamily="34" charset="0"/>
              </a:rPr>
              <a:t>MÃ SỐ VÙNG TRỒNG</a:t>
            </a:r>
            <a:endParaRPr lang="en-US" b="1" dirty="0">
              <a:solidFill>
                <a:srgbClr val="0033CC"/>
              </a:solidFill>
              <a:latin typeface="Calibri" panose="020F0502020204030204" pitchFamily="34" charset="0"/>
              <a:cs typeface="Calibri" panose="020F0502020204030204" pitchFamily="34" charset="0"/>
            </a:endParaRPr>
          </a:p>
        </p:txBody>
      </p:sp>
      <p:grpSp>
        <p:nvGrpSpPr>
          <p:cNvPr id="3" name="object 3"/>
          <p:cNvGrpSpPr/>
          <p:nvPr/>
        </p:nvGrpSpPr>
        <p:grpSpPr>
          <a:xfrm>
            <a:off x="5058155" y="3022092"/>
            <a:ext cx="1917700" cy="1885314"/>
            <a:chOff x="3534155" y="3022092"/>
            <a:chExt cx="1917700" cy="1885314"/>
          </a:xfrm>
        </p:grpSpPr>
        <p:sp>
          <p:nvSpPr>
            <p:cNvPr id="4" name="object 4"/>
            <p:cNvSpPr/>
            <p:nvPr/>
          </p:nvSpPr>
          <p:spPr>
            <a:xfrm>
              <a:off x="3534155" y="3022092"/>
              <a:ext cx="1917192" cy="1885187"/>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3598163" y="3048000"/>
              <a:ext cx="1793748" cy="1761744"/>
            </a:xfrm>
            <a:prstGeom prst="rect">
              <a:avLst/>
            </a:prstGeom>
            <a:blipFill>
              <a:blip r:embed="rId4" cstate="print"/>
              <a:stretch>
                <a:fillRect/>
              </a:stretch>
            </a:blipFill>
          </p:spPr>
          <p:txBody>
            <a:bodyPr wrap="square" lIns="0" tIns="0" rIns="0" bIns="0" rtlCol="0"/>
            <a:lstStyle/>
            <a:p>
              <a:endParaRPr/>
            </a:p>
          </p:txBody>
        </p:sp>
        <p:sp>
          <p:nvSpPr>
            <p:cNvPr id="6" name="object 6"/>
            <p:cNvSpPr/>
            <p:nvPr/>
          </p:nvSpPr>
          <p:spPr>
            <a:xfrm>
              <a:off x="3598163" y="3048000"/>
              <a:ext cx="1793875" cy="1762125"/>
            </a:xfrm>
            <a:custGeom>
              <a:avLst/>
              <a:gdLst/>
              <a:ahLst/>
              <a:cxnLst/>
              <a:rect l="l" t="t" r="r" b="b"/>
              <a:pathLst>
                <a:path w="1793875" h="1762125">
                  <a:moveTo>
                    <a:pt x="0" y="880872"/>
                  </a:moveTo>
                  <a:lnTo>
                    <a:pt x="1327" y="832536"/>
                  </a:lnTo>
                  <a:lnTo>
                    <a:pt x="5263" y="784883"/>
                  </a:lnTo>
                  <a:lnTo>
                    <a:pt x="11739" y="737979"/>
                  </a:lnTo>
                  <a:lnTo>
                    <a:pt x="20687" y="691890"/>
                  </a:lnTo>
                  <a:lnTo>
                    <a:pt x="32039" y="646685"/>
                  </a:lnTo>
                  <a:lnTo>
                    <a:pt x="45726" y="602431"/>
                  </a:lnTo>
                  <a:lnTo>
                    <a:pt x="61679" y="559193"/>
                  </a:lnTo>
                  <a:lnTo>
                    <a:pt x="79831" y="517041"/>
                  </a:lnTo>
                  <a:lnTo>
                    <a:pt x="100113" y="476040"/>
                  </a:lnTo>
                  <a:lnTo>
                    <a:pt x="122456" y="436259"/>
                  </a:lnTo>
                  <a:lnTo>
                    <a:pt x="146792" y="397763"/>
                  </a:lnTo>
                  <a:lnTo>
                    <a:pt x="173053" y="360621"/>
                  </a:lnTo>
                  <a:lnTo>
                    <a:pt x="201170" y="324899"/>
                  </a:lnTo>
                  <a:lnTo>
                    <a:pt x="231075" y="290664"/>
                  </a:lnTo>
                  <a:lnTo>
                    <a:pt x="262699" y="257984"/>
                  </a:lnTo>
                  <a:lnTo>
                    <a:pt x="295974" y="226926"/>
                  </a:lnTo>
                  <a:lnTo>
                    <a:pt x="330832" y="197557"/>
                  </a:lnTo>
                  <a:lnTo>
                    <a:pt x="367204" y="169944"/>
                  </a:lnTo>
                  <a:lnTo>
                    <a:pt x="405022" y="144154"/>
                  </a:lnTo>
                  <a:lnTo>
                    <a:pt x="444217" y="120254"/>
                  </a:lnTo>
                  <a:lnTo>
                    <a:pt x="484721" y="98312"/>
                  </a:lnTo>
                  <a:lnTo>
                    <a:pt x="526466" y="78395"/>
                  </a:lnTo>
                  <a:lnTo>
                    <a:pt x="569383" y="60569"/>
                  </a:lnTo>
                  <a:lnTo>
                    <a:pt x="613403" y="44903"/>
                  </a:lnTo>
                  <a:lnTo>
                    <a:pt x="658459" y="31462"/>
                  </a:lnTo>
                  <a:lnTo>
                    <a:pt x="704482" y="20315"/>
                  </a:lnTo>
                  <a:lnTo>
                    <a:pt x="751403" y="11527"/>
                  </a:lnTo>
                  <a:lnTo>
                    <a:pt x="799154" y="5168"/>
                  </a:lnTo>
                  <a:lnTo>
                    <a:pt x="847667" y="1303"/>
                  </a:lnTo>
                  <a:lnTo>
                    <a:pt x="896874" y="0"/>
                  </a:lnTo>
                  <a:lnTo>
                    <a:pt x="946080" y="1303"/>
                  </a:lnTo>
                  <a:lnTo>
                    <a:pt x="994593" y="5168"/>
                  </a:lnTo>
                  <a:lnTo>
                    <a:pt x="1042344" y="11527"/>
                  </a:lnTo>
                  <a:lnTo>
                    <a:pt x="1089265" y="20315"/>
                  </a:lnTo>
                  <a:lnTo>
                    <a:pt x="1135288" y="31462"/>
                  </a:lnTo>
                  <a:lnTo>
                    <a:pt x="1180344" y="44903"/>
                  </a:lnTo>
                  <a:lnTo>
                    <a:pt x="1224364" y="60569"/>
                  </a:lnTo>
                  <a:lnTo>
                    <a:pt x="1267281" y="78395"/>
                  </a:lnTo>
                  <a:lnTo>
                    <a:pt x="1309026" y="98312"/>
                  </a:lnTo>
                  <a:lnTo>
                    <a:pt x="1349530" y="120254"/>
                  </a:lnTo>
                  <a:lnTo>
                    <a:pt x="1388725" y="144154"/>
                  </a:lnTo>
                  <a:lnTo>
                    <a:pt x="1426543" y="169944"/>
                  </a:lnTo>
                  <a:lnTo>
                    <a:pt x="1462915" y="197557"/>
                  </a:lnTo>
                  <a:lnTo>
                    <a:pt x="1497773" y="226926"/>
                  </a:lnTo>
                  <a:lnTo>
                    <a:pt x="1531048" y="257984"/>
                  </a:lnTo>
                  <a:lnTo>
                    <a:pt x="1562672" y="290664"/>
                  </a:lnTo>
                  <a:lnTo>
                    <a:pt x="1592577" y="324899"/>
                  </a:lnTo>
                  <a:lnTo>
                    <a:pt x="1620694" y="360621"/>
                  </a:lnTo>
                  <a:lnTo>
                    <a:pt x="1646955" y="397763"/>
                  </a:lnTo>
                  <a:lnTo>
                    <a:pt x="1671291" y="436259"/>
                  </a:lnTo>
                  <a:lnTo>
                    <a:pt x="1693634" y="476040"/>
                  </a:lnTo>
                  <a:lnTo>
                    <a:pt x="1713916" y="517041"/>
                  </a:lnTo>
                  <a:lnTo>
                    <a:pt x="1732068" y="559193"/>
                  </a:lnTo>
                  <a:lnTo>
                    <a:pt x="1748021" y="602431"/>
                  </a:lnTo>
                  <a:lnTo>
                    <a:pt x="1761708" y="646685"/>
                  </a:lnTo>
                  <a:lnTo>
                    <a:pt x="1773060" y="691890"/>
                  </a:lnTo>
                  <a:lnTo>
                    <a:pt x="1782008" y="737979"/>
                  </a:lnTo>
                  <a:lnTo>
                    <a:pt x="1788484" y="784883"/>
                  </a:lnTo>
                  <a:lnTo>
                    <a:pt x="1792420" y="832536"/>
                  </a:lnTo>
                  <a:lnTo>
                    <a:pt x="1793748" y="880872"/>
                  </a:lnTo>
                  <a:lnTo>
                    <a:pt x="1792420" y="929207"/>
                  </a:lnTo>
                  <a:lnTo>
                    <a:pt x="1788484" y="976860"/>
                  </a:lnTo>
                  <a:lnTo>
                    <a:pt x="1782008" y="1023764"/>
                  </a:lnTo>
                  <a:lnTo>
                    <a:pt x="1773060" y="1069853"/>
                  </a:lnTo>
                  <a:lnTo>
                    <a:pt x="1761708" y="1115058"/>
                  </a:lnTo>
                  <a:lnTo>
                    <a:pt x="1748021" y="1159312"/>
                  </a:lnTo>
                  <a:lnTo>
                    <a:pt x="1732068" y="1202550"/>
                  </a:lnTo>
                  <a:lnTo>
                    <a:pt x="1713916" y="1244702"/>
                  </a:lnTo>
                  <a:lnTo>
                    <a:pt x="1693634" y="1285703"/>
                  </a:lnTo>
                  <a:lnTo>
                    <a:pt x="1671291" y="1325484"/>
                  </a:lnTo>
                  <a:lnTo>
                    <a:pt x="1646955" y="1363980"/>
                  </a:lnTo>
                  <a:lnTo>
                    <a:pt x="1620694" y="1401122"/>
                  </a:lnTo>
                  <a:lnTo>
                    <a:pt x="1592577" y="1436844"/>
                  </a:lnTo>
                  <a:lnTo>
                    <a:pt x="1562672" y="1471079"/>
                  </a:lnTo>
                  <a:lnTo>
                    <a:pt x="1531048" y="1503759"/>
                  </a:lnTo>
                  <a:lnTo>
                    <a:pt x="1497773" y="1534817"/>
                  </a:lnTo>
                  <a:lnTo>
                    <a:pt x="1462915" y="1564186"/>
                  </a:lnTo>
                  <a:lnTo>
                    <a:pt x="1426543" y="1591799"/>
                  </a:lnTo>
                  <a:lnTo>
                    <a:pt x="1388725" y="1617589"/>
                  </a:lnTo>
                  <a:lnTo>
                    <a:pt x="1349530" y="1641489"/>
                  </a:lnTo>
                  <a:lnTo>
                    <a:pt x="1309026" y="1663431"/>
                  </a:lnTo>
                  <a:lnTo>
                    <a:pt x="1267281" y="1683348"/>
                  </a:lnTo>
                  <a:lnTo>
                    <a:pt x="1224364" y="1701174"/>
                  </a:lnTo>
                  <a:lnTo>
                    <a:pt x="1180344" y="1716840"/>
                  </a:lnTo>
                  <a:lnTo>
                    <a:pt x="1135288" y="1730281"/>
                  </a:lnTo>
                  <a:lnTo>
                    <a:pt x="1089265" y="1741428"/>
                  </a:lnTo>
                  <a:lnTo>
                    <a:pt x="1042344" y="1750216"/>
                  </a:lnTo>
                  <a:lnTo>
                    <a:pt x="994593" y="1756575"/>
                  </a:lnTo>
                  <a:lnTo>
                    <a:pt x="946080" y="1760440"/>
                  </a:lnTo>
                  <a:lnTo>
                    <a:pt x="896874" y="1761744"/>
                  </a:lnTo>
                  <a:lnTo>
                    <a:pt x="847667" y="1760440"/>
                  </a:lnTo>
                  <a:lnTo>
                    <a:pt x="799154" y="1756575"/>
                  </a:lnTo>
                  <a:lnTo>
                    <a:pt x="751403" y="1750216"/>
                  </a:lnTo>
                  <a:lnTo>
                    <a:pt x="704482" y="1741428"/>
                  </a:lnTo>
                  <a:lnTo>
                    <a:pt x="658459" y="1730281"/>
                  </a:lnTo>
                  <a:lnTo>
                    <a:pt x="613403" y="1716840"/>
                  </a:lnTo>
                  <a:lnTo>
                    <a:pt x="569383" y="1701174"/>
                  </a:lnTo>
                  <a:lnTo>
                    <a:pt x="526466" y="1683348"/>
                  </a:lnTo>
                  <a:lnTo>
                    <a:pt x="484721" y="1663431"/>
                  </a:lnTo>
                  <a:lnTo>
                    <a:pt x="444217" y="1641489"/>
                  </a:lnTo>
                  <a:lnTo>
                    <a:pt x="405022" y="1617589"/>
                  </a:lnTo>
                  <a:lnTo>
                    <a:pt x="367204" y="1591799"/>
                  </a:lnTo>
                  <a:lnTo>
                    <a:pt x="330832" y="1564186"/>
                  </a:lnTo>
                  <a:lnTo>
                    <a:pt x="295974" y="1534817"/>
                  </a:lnTo>
                  <a:lnTo>
                    <a:pt x="262699" y="1503759"/>
                  </a:lnTo>
                  <a:lnTo>
                    <a:pt x="231075" y="1471079"/>
                  </a:lnTo>
                  <a:lnTo>
                    <a:pt x="201170" y="1436844"/>
                  </a:lnTo>
                  <a:lnTo>
                    <a:pt x="173053" y="1401122"/>
                  </a:lnTo>
                  <a:lnTo>
                    <a:pt x="146792" y="1363980"/>
                  </a:lnTo>
                  <a:lnTo>
                    <a:pt x="122456" y="1325484"/>
                  </a:lnTo>
                  <a:lnTo>
                    <a:pt x="100113" y="1285703"/>
                  </a:lnTo>
                  <a:lnTo>
                    <a:pt x="79831" y="1244702"/>
                  </a:lnTo>
                  <a:lnTo>
                    <a:pt x="61679" y="1202550"/>
                  </a:lnTo>
                  <a:lnTo>
                    <a:pt x="45726" y="1159312"/>
                  </a:lnTo>
                  <a:lnTo>
                    <a:pt x="32039" y="1115058"/>
                  </a:lnTo>
                  <a:lnTo>
                    <a:pt x="20687" y="1069853"/>
                  </a:lnTo>
                  <a:lnTo>
                    <a:pt x="11739" y="1023764"/>
                  </a:lnTo>
                  <a:lnTo>
                    <a:pt x="5263" y="976860"/>
                  </a:lnTo>
                  <a:lnTo>
                    <a:pt x="1327" y="929207"/>
                  </a:lnTo>
                  <a:lnTo>
                    <a:pt x="0" y="880872"/>
                  </a:lnTo>
                  <a:close/>
                </a:path>
              </a:pathLst>
            </a:custGeom>
            <a:ln w="9144">
              <a:solidFill>
                <a:srgbClr val="04607A"/>
              </a:solidFill>
            </a:ln>
          </p:spPr>
          <p:txBody>
            <a:bodyPr wrap="square" lIns="0" tIns="0" rIns="0" bIns="0" rtlCol="0"/>
            <a:lstStyle/>
            <a:p>
              <a:endParaRPr/>
            </a:p>
          </p:txBody>
        </p:sp>
      </p:grpSp>
      <p:sp>
        <p:nvSpPr>
          <p:cNvPr id="7" name="object 7"/>
          <p:cNvSpPr txBox="1"/>
          <p:nvPr/>
        </p:nvSpPr>
        <p:spPr>
          <a:xfrm>
            <a:off x="5625296" y="3288164"/>
            <a:ext cx="1052704" cy="874598"/>
          </a:xfrm>
          <a:prstGeom prst="rect">
            <a:avLst/>
          </a:prstGeom>
        </p:spPr>
        <p:txBody>
          <a:bodyPr vert="horz" wrap="square" lIns="0" tIns="12700" rIns="0" bIns="0" rtlCol="0">
            <a:spAutoFit/>
          </a:bodyPr>
          <a:lstStyle/>
          <a:p>
            <a:pPr marL="12700">
              <a:spcBef>
                <a:spcPts val="100"/>
              </a:spcBef>
            </a:pPr>
            <a:r>
              <a:rPr lang="en-US" sz="2800" b="1" spc="-5" dirty="0">
                <a:solidFill>
                  <a:srgbClr val="04607A"/>
                </a:solidFill>
                <a:latin typeface="Arial"/>
                <a:cs typeface="Arial"/>
              </a:rPr>
              <a:t> </a:t>
            </a:r>
            <a:r>
              <a:rPr lang="en-US" sz="2800" b="1" spc="-5" dirty="0" smtClean="0">
                <a:solidFill>
                  <a:srgbClr val="04607A"/>
                </a:solidFill>
                <a:latin typeface="Arial"/>
                <a:cs typeface="Arial"/>
              </a:rPr>
              <a:t>   </a:t>
            </a:r>
            <a:r>
              <a:rPr sz="2800" b="1" spc="-5" dirty="0" smtClean="0">
                <a:solidFill>
                  <a:srgbClr val="04607A"/>
                </a:solidFill>
                <a:latin typeface="Arial"/>
                <a:cs typeface="Arial"/>
              </a:rPr>
              <a:t>G</a:t>
            </a:r>
            <a:r>
              <a:rPr sz="2800" b="1" dirty="0" smtClean="0">
                <a:solidFill>
                  <a:srgbClr val="04607A"/>
                </a:solidFill>
                <a:latin typeface="Arial"/>
                <a:cs typeface="Arial"/>
              </a:rPr>
              <a:t>A</a:t>
            </a:r>
            <a:r>
              <a:rPr sz="2800" b="1" spc="-50" dirty="0" smtClean="0">
                <a:solidFill>
                  <a:srgbClr val="04607A"/>
                </a:solidFill>
                <a:latin typeface="Arial"/>
                <a:cs typeface="Arial"/>
              </a:rPr>
              <a:t>P</a:t>
            </a:r>
            <a:endParaRPr sz="2800" dirty="0">
              <a:latin typeface="Arial"/>
              <a:cs typeface="Arial"/>
            </a:endParaRPr>
          </a:p>
        </p:txBody>
      </p:sp>
      <p:grpSp>
        <p:nvGrpSpPr>
          <p:cNvPr id="8" name="object 8"/>
          <p:cNvGrpSpPr/>
          <p:nvPr/>
        </p:nvGrpSpPr>
        <p:grpSpPr>
          <a:xfrm>
            <a:off x="2097023" y="1726704"/>
            <a:ext cx="2687320" cy="1233170"/>
            <a:chOff x="573023" y="1726704"/>
            <a:chExt cx="2687320" cy="1233170"/>
          </a:xfrm>
        </p:grpSpPr>
        <p:sp>
          <p:nvSpPr>
            <p:cNvPr id="9" name="object 9"/>
            <p:cNvSpPr/>
            <p:nvPr/>
          </p:nvSpPr>
          <p:spPr>
            <a:xfrm>
              <a:off x="573023" y="1726704"/>
              <a:ext cx="2686812" cy="1232903"/>
            </a:xfrm>
            <a:prstGeom prst="rect">
              <a:avLst/>
            </a:prstGeom>
            <a:blipFill>
              <a:blip r:embed="rId5" cstate="print"/>
              <a:stretch>
                <a:fillRect/>
              </a:stretch>
            </a:blipFill>
          </p:spPr>
          <p:txBody>
            <a:bodyPr wrap="square" lIns="0" tIns="0" rIns="0" bIns="0" rtlCol="0"/>
            <a:lstStyle/>
            <a:p>
              <a:endParaRPr/>
            </a:p>
          </p:txBody>
        </p:sp>
        <p:sp>
          <p:nvSpPr>
            <p:cNvPr id="10" name="object 10"/>
            <p:cNvSpPr/>
            <p:nvPr/>
          </p:nvSpPr>
          <p:spPr>
            <a:xfrm>
              <a:off x="637031" y="1752599"/>
              <a:ext cx="2563368" cy="1109472"/>
            </a:xfrm>
            <a:prstGeom prst="rect">
              <a:avLst/>
            </a:prstGeom>
            <a:blipFill>
              <a:blip r:embed="rId6" cstate="print"/>
              <a:stretch>
                <a:fillRect/>
              </a:stretch>
            </a:blipFill>
          </p:spPr>
          <p:txBody>
            <a:bodyPr wrap="square" lIns="0" tIns="0" rIns="0" bIns="0" rtlCol="0"/>
            <a:lstStyle/>
            <a:p>
              <a:endParaRPr/>
            </a:p>
          </p:txBody>
        </p:sp>
        <p:sp>
          <p:nvSpPr>
            <p:cNvPr id="11" name="object 11"/>
            <p:cNvSpPr/>
            <p:nvPr/>
          </p:nvSpPr>
          <p:spPr>
            <a:xfrm>
              <a:off x="637031" y="1752599"/>
              <a:ext cx="2563495" cy="1109980"/>
            </a:xfrm>
            <a:custGeom>
              <a:avLst/>
              <a:gdLst/>
              <a:ahLst/>
              <a:cxnLst/>
              <a:rect l="l" t="t" r="r" b="b"/>
              <a:pathLst>
                <a:path w="2563495" h="1109980">
                  <a:moveTo>
                    <a:pt x="0" y="184912"/>
                  </a:moveTo>
                  <a:lnTo>
                    <a:pt x="6605" y="135760"/>
                  </a:lnTo>
                  <a:lnTo>
                    <a:pt x="25246" y="91590"/>
                  </a:lnTo>
                  <a:lnTo>
                    <a:pt x="54160" y="54165"/>
                  </a:lnTo>
                  <a:lnTo>
                    <a:pt x="91584" y="25249"/>
                  </a:lnTo>
                  <a:lnTo>
                    <a:pt x="135756" y="6606"/>
                  </a:lnTo>
                  <a:lnTo>
                    <a:pt x="184912" y="0"/>
                  </a:lnTo>
                  <a:lnTo>
                    <a:pt x="2378456" y="0"/>
                  </a:lnTo>
                  <a:lnTo>
                    <a:pt x="2427607" y="6606"/>
                  </a:lnTo>
                  <a:lnTo>
                    <a:pt x="2471777" y="25249"/>
                  </a:lnTo>
                  <a:lnTo>
                    <a:pt x="2509202" y="54165"/>
                  </a:lnTo>
                  <a:lnTo>
                    <a:pt x="2538118" y="91590"/>
                  </a:lnTo>
                  <a:lnTo>
                    <a:pt x="2556761" y="135760"/>
                  </a:lnTo>
                  <a:lnTo>
                    <a:pt x="2563368" y="184912"/>
                  </a:lnTo>
                  <a:lnTo>
                    <a:pt x="2563368" y="924560"/>
                  </a:lnTo>
                  <a:lnTo>
                    <a:pt x="2556761" y="973711"/>
                  </a:lnTo>
                  <a:lnTo>
                    <a:pt x="2538118" y="1017881"/>
                  </a:lnTo>
                  <a:lnTo>
                    <a:pt x="2509202" y="1055306"/>
                  </a:lnTo>
                  <a:lnTo>
                    <a:pt x="2471777" y="1084222"/>
                  </a:lnTo>
                  <a:lnTo>
                    <a:pt x="2427607" y="1102865"/>
                  </a:lnTo>
                  <a:lnTo>
                    <a:pt x="2378456" y="1109472"/>
                  </a:lnTo>
                  <a:lnTo>
                    <a:pt x="184912" y="1109472"/>
                  </a:lnTo>
                  <a:lnTo>
                    <a:pt x="135756" y="1102865"/>
                  </a:lnTo>
                  <a:lnTo>
                    <a:pt x="91584" y="1084222"/>
                  </a:lnTo>
                  <a:lnTo>
                    <a:pt x="54160" y="1055306"/>
                  </a:lnTo>
                  <a:lnTo>
                    <a:pt x="25246" y="1017881"/>
                  </a:lnTo>
                  <a:lnTo>
                    <a:pt x="6605" y="973711"/>
                  </a:lnTo>
                  <a:lnTo>
                    <a:pt x="0" y="924560"/>
                  </a:lnTo>
                  <a:lnTo>
                    <a:pt x="0" y="184912"/>
                  </a:lnTo>
                  <a:close/>
                </a:path>
              </a:pathLst>
            </a:custGeom>
            <a:ln w="9144">
              <a:solidFill>
                <a:srgbClr val="039AA0"/>
              </a:solidFill>
            </a:ln>
          </p:spPr>
          <p:txBody>
            <a:bodyPr wrap="square" lIns="0" tIns="0" rIns="0" bIns="0" rtlCol="0"/>
            <a:lstStyle/>
            <a:p>
              <a:endParaRPr/>
            </a:p>
          </p:txBody>
        </p:sp>
      </p:grpSp>
      <p:sp>
        <p:nvSpPr>
          <p:cNvPr id="12" name="object 12"/>
          <p:cNvSpPr txBox="1"/>
          <p:nvPr/>
        </p:nvSpPr>
        <p:spPr>
          <a:xfrm>
            <a:off x="2470811" y="2142490"/>
            <a:ext cx="1945005" cy="299720"/>
          </a:xfrm>
          <a:prstGeom prst="rect">
            <a:avLst/>
          </a:prstGeom>
        </p:spPr>
        <p:txBody>
          <a:bodyPr vert="horz" wrap="square" lIns="0" tIns="12700" rIns="0" bIns="0" rtlCol="0">
            <a:spAutoFit/>
          </a:bodyPr>
          <a:lstStyle/>
          <a:p>
            <a:pPr marL="12700">
              <a:spcBef>
                <a:spcPts val="100"/>
              </a:spcBef>
            </a:pPr>
            <a:r>
              <a:rPr spc="25" dirty="0">
                <a:latin typeface="Times New Roman"/>
                <a:cs typeface="Times New Roman"/>
              </a:rPr>
              <a:t>An </a:t>
            </a:r>
            <a:r>
              <a:rPr spc="95" dirty="0">
                <a:latin typeface="Times New Roman"/>
                <a:cs typeface="Times New Roman"/>
              </a:rPr>
              <a:t>toàn </a:t>
            </a:r>
            <a:r>
              <a:rPr spc="125" dirty="0">
                <a:latin typeface="Times New Roman"/>
                <a:cs typeface="Times New Roman"/>
              </a:rPr>
              <a:t>thực</a:t>
            </a:r>
            <a:r>
              <a:rPr spc="-335" dirty="0">
                <a:latin typeface="Times New Roman"/>
                <a:cs typeface="Times New Roman"/>
              </a:rPr>
              <a:t> </a:t>
            </a:r>
            <a:r>
              <a:rPr spc="114" dirty="0">
                <a:latin typeface="Times New Roman"/>
                <a:cs typeface="Times New Roman"/>
              </a:rPr>
              <a:t>phẩm</a:t>
            </a:r>
            <a:endParaRPr>
              <a:latin typeface="Times New Roman"/>
              <a:cs typeface="Times New Roman"/>
            </a:endParaRPr>
          </a:p>
        </p:txBody>
      </p:sp>
      <p:grpSp>
        <p:nvGrpSpPr>
          <p:cNvPr id="13" name="object 13"/>
          <p:cNvGrpSpPr/>
          <p:nvPr/>
        </p:nvGrpSpPr>
        <p:grpSpPr>
          <a:xfrm>
            <a:off x="2097023" y="5027688"/>
            <a:ext cx="2687320" cy="1318260"/>
            <a:chOff x="573023" y="5027688"/>
            <a:chExt cx="2687320" cy="1318260"/>
          </a:xfrm>
        </p:grpSpPr>
        <p:sp>
          <p:nvSpPr>
            <p:cNvPr id="14" name="object 14"/>
            <p:cNvSpPr/>
            <p:nvPr/>
          </p:nvSpPr>
          <p:spPr>
            <a:xfrm>
              <a:off x="573023" y="5027688"/>
              <a:ext cx="2686812" cy="1318260"/>
            </a:xfrm>
            <a:prstGeom prst="rect">
              <a:avLst/>
            </a:prstGeom>
            <a:blipFill>
              <a:blip r:embed="rId7" cstate="print"/>
              <a:stretch>
                <a:fillRect/>
              </a:stretch>
            </a:blipFill>
          </p:spPr>
          <p:txBody>
            <a:bodyPr wrap="square" lIns="0" tIns="0" rIns="0" bIns="0" rtlCol="0"/>
            <a:lstStyle/>
            <a:p>
              <a:endParaRPr/>
            </a:p>
          </p:txBody>
        </p:sp>
        <p:sp>
          <p:nvSpPr>
            <p:cNvPr id="15" name="object 15"/>
            <p:cNvSpPr/>
            <p:nvPr/>
          </p:nvSpPr>
          <p:spPr>
            <a:xfrm>
              <a:off x="637031" y="5053584"/>
              <a:ext cx="2563368" cy="1194816"/>
            </a:xfrm>
            <a:prstGeom prst="rect">
              <a:avLst/>
            </a:prstGeom>
            <a:blipFill>
              <a:blip r:embed="rId8" cstate="print"/>
              <a:stretch>
                <a:fillRect/>
              </a:stretch>
            </a:blipFill>
          </p:spPr>
          <p:txBody>
            <a:bodyPr wrap="square" lIns="0" tIns="0" rIns="0" bIns="0" rtlCol="0"/>
            <a:lstStyle/>
            <a:p>
              <a:endParaRPr/>
            </a:p>
          </p:txBody>
        </p:sp>
        <p:sp>
          <p:nvSpPr>
            <p:cNvPr id="16" name="object 16"/>
            <p:cNvSpPr/>
            <p:nvPr/>
          </p:nvSpPr>
          <p:spPr>
            <a:xfrm>
              <a:off x="637031" y="5053584"/>
              <a:ext cx="2563495" cy="1195070"/>
            </a:xfrm>
            <a:custGeom>
              <a:avLst/>
              <a:gdLst/>
              <a:ahLst/>
              <a:cxnLst/>
              <a:rect l="l" t="t" r="r" b="b"/>
              <a:pathLst>
                <a:path w="2563495" h="1195070">
                  <a:moveTo>
                    <a:pt x="0" y="199136"/>
                  </a:moveTo>
                  <a:lnTo>
                    <a:pt x="5259" y="153475"/>
                  </a:lnTo>
                  <a:lnTo>
                    <a:pt x="20240" y="111560"/>
                  </a:lnTo>
                  <a:lnTo>
                    <a:pt x="43747" y="74585"/>
                  </a:lnTo>
                  <a:lnTo>
                    <a:pt x="74585" y="43747"/>
                  </a:lnTo>
                  <a:lnTo>
                    <a:pt x="111560" y="20240"/>
                  </a:lnTo>
                  <a:lnTo>
                    <a:pt x="153475" y="5259"/>
                  </a:lnTo>
                  <a:lnTo>
                    <a:pt x="199136" y="0"/>
                  </a:lnTo>
                  <a:lnTo>
                    <a:pt x="2364232" y="0"/>
                  </a:lnTo>
                  <a:lnTo>
                    <a:pt x="2409892" y="5259"/>
                  </a:lnTo>
                  <a:lnTo>
                    <a:pt x="2451807" y="20240"/>
                  </a:lnTo>
                  <a:lnTo>
                    <a:pt x="2488782" y="43747"/>
                  </a:lnTo>
                  <a:lnTo>
                    <a:pt x="2519620" y="74585"/>
                  </a:lnTo>
                  <a:lnTo>
                    <a:pt x="2543127" y="111560"/>
                  </a:lnTo>
                  <a:lnTo>
                    <a:pt x="2558108" y="153475"/>
                  </a:lnTo>
                  <a:lnTo>
                    <a:pt x="2563368" y="199136"/>
                  </a:lnTo>
                  <a:lnTo>
                    <a:pt x="2563368" y="995680"/>
                  </a:lnTo>
                  <a:lnTo>
                    <a:pt x="2558108" y="1041340"/>
                  </a:lnTo>
                  <a:lnTo>
                    <a:pt x="2543127" y="1083255"/>
                  </a:lnTo>
                  <a:lnTo>
                    <a:pt x="2519620" y="1120230"/>
                  </a:lnTo>
                  <a:lnTo>
                    <a:pt x="2488782" y="1151068"/>
                  </a:lnTo>
                  <a:lnTo>
                    <a:pt x="2451807" y="1174575"/>
                  </a:lnTo>
                  <a:lnTo>
                    <a:pt x="2409892" y="1189556"/>
                  </a:lnTo>
                  <a:lnTo>
                    <a:pt x="2364232" y="1194816"/>
                  </a:lnTo>
                  <a:lnTo>
                    <a:pt x="199136" y="1194816"/>
                  </a:lnTo>
                  <a:lnTo>
                    <a:pt x="153475" y="1189556"/>
                  </a:lnTo>
                  <a:lnTo>
                    <a:pt x="111560" y="1174575"/>
                  </a:lnTo>
                  <a:lnTo>
                    <a:pt x="74585" y="1151068"/>
                  </a:lnTo>
                  <a:lnTo>
                    <a:pt x="43747" y="1120230"/>
                  </a:lnTo>
                  <a:lnTo>
                    <a:pt x="20240" y="1083255"/>
                  </a:lnTo>
                  <a:lnTo>
                    <a:pt x="5259" y="1041340"/>
                  </a:lnTo>
                  <a:lnTo>
                    <a:pt x="0" y="995680"/>
                  </a:lnTo>
                  <a:lnTo>
                    <a:pt x="0" y="199136"/>
                  </a:lnTo>
                  <a:close/>
                </a:path>
              </a:pathLst>
            </a:custGeom>
            <a:ln w="9144">
              <a:solidFill>
                <a:srgbClr val="039AA0"/>
              </a:solidFill>
            </a:ln>
          </p:spPr>
          <p:txBody>
            <a:bodyPr wrap="square" lIns="0" tIns="0" rIns="0" bIns="0" rtlCol="0"/>
            <a:lstStyle/>
            <a:p>
              <a:endParaRPr/>
            </a:p>
          </p:txBody>
        </p:sp>
      </p:grpSp>
      <p:sp>
        <p:nvSpPr>
          <p:cNvPr id="17" name="object 17"/>
          <p:cNvSpPr txBox="1"/>
          <p:nvPr/>
        </p:nvSpPr>
        <p:spPr>
          <a:xfrm>
            <a:off x="2488488" y="5487416"/>
            <a:ext cx="1910714" cy="299720"/>
          </a:xfrm>
          <a:prstGeom prst="rect">
            <a:avLst/>
          </a:prstGeom>
        </p:spPr>
        <p:txBody>
          <a:bodyPr vert="horz" wrap="square" lIns="0" tIns="12700" rIns="0" bIns="0" rtlCol="0">
            <a:spAutoFit/>
          </a:bodyPr>
          <a:lstStyle/>
          <a:p>
            <a:pPr marL="12700">
              <a:spcBef>
                <a:spcPts val="100"/>
              </a:spcBef>
            </a:pPr>
            <a:r>
              <a:rPr dirty="0">
                <a:latin typeface="Times New Roman"/>
                <a:cs typeface="Times New Roman"/>
              </a:rPr>
              <a:t>Bảo </a:t>
            </a:r>
            <a:r>
              <a:rPr spc="-15" dirty="0">
                <a:latin typeface="Times New Roman"/>
                <a:cs typeface="Times New Roman"/>
              </a:rPr>
              <a:t>vệ </a:t>
            </a:r>
            <a:r>
              <a:rPr spc="25" dirty="0">
                <a:latin typeface="Times New Roman"/>
                <a:cs typeface="Times New Roman"/>
              </a:rPr>
              <a:t>Môi</a:t>
            </a:r>
            <a:r>
              <a:rPr spc="-210" dirty="0">
                <a:latin typeface="Times New Roman"/>
                <a:cs typeface="Times New Roman"/>
              </a:rPr>
              <a:t> </a:t>
            </a:r>
            <a:r>
              <a:rPr spc="85" dirty="0">
                <a:latin typeface="Times New Roman"/>
                <a:cs typeface="Times New Roman"/>
              </a:rPr>
              <a:t>Trường</a:t>
            </a:r>
            <a:endParaRPr>
              <a:latin typeface="Times New Roman"/>
              <a:cs typeface="Times New Roman"/>
            </a:endParaRPr>
          </a:p>
        </p:txBody>
      </p:sp>
      <p:grpSp>
        <p:nvGrpSpPr>
          <p:cNvPr id="18" name="object 18"/>
          <p:cNvGrpSpPr/>
          <p:nvPr/>
        </p:nvGrpSpPr>
        <p:grpSpPr>
          <a:xfrm>
            <a:off x="7126223" y="1726704"/>
            <a:ext cx="2687320" cy="1233170"/>
            <a:chOff x="5602223" y="1726704"/>
            <a:chExt cx="2687320" cy="1233170"/>
          </a:xfrm>
        </p:grpSpPr>
        <p:sp>
          <p:nvSpPr>
            <p:cNvPr id="19" name="object 19"/>
            <p:cNvSpPr/>
            <p:nvPr/>
          </p:nvSpPr>
          <p:spPr>
            <a:xfrm>
              <a:off x="5602223" y="1726704"/>
              <a:ext cx="2686812" cy="1232903"/>
            </a:xfrm>
            <a:prstGeom prst="rect">
              <a:avLst/>
            </a:prstGeom>
            <a:blipFill>
              <a:blip r:embed="rId5" cstate="print"/>
              <a:stretch>
                <a:fillRect/>
              </a:stretch>
            </a:blipFill>
          </p:spPr>
          <p:txBody>
            <a:bodyPr wrap="square" lIns="0" tIns="0" rIns="0" bIns="0" rtlCol="0"/>
            <a:lstStyle/>
            <a:p>
              <a:endParaRPr/>
            </a:p>
          </p:txBody>
        </p:sp>
        <p:sp>
          <p:nvSpPr>
            <p:cNvPr id="20" name="object 20"/>
            <p:cNvSpPr/>
            <p:nvPr/>
          </p:nvSpPr>
          <p:spPr>
            <a:xfrm>
              <a:off x="5783579" y="1804403"/>
              <a:ext cx="2322576" cy="1143012"/>
            </a:xfrm>
            <a:prstGeom prst="rect">
              <a:avLst/>
            </a:prstGeom>
            <a:blipFill>
              <a:blip r:embed="rId9" cstate="print"/>
              <a:stretch>
                <a:fillRect/>
              </a:stretch>
            </a:blipFill>
          </p:spPr>
          <p:txBody>
            <a:bodyPr wrap="square" lIns="0" tIns="0" rIns="0" bIns="0" rtlCol="0"/>
            <a:lstStyle/>
            <a:p>
              <a:endParaRPr/>
            </a:p>
          </p:txBody>
        </p:sp>
        <p:sp>
          <p:nvSpPr>
            <p:cNvPr id="21" name="object 21"/>
            <p:cNvSpPr/>
            <p:nvPr/>
          </p:nvSpPr>
          <p:spPr>
            <a:xfrm>
              <a:off x="5666231" y="1752599"/>
              <a:ext cx="2563367" cy="1109472"/>
            </a:xfrm>
            <a:prstGeom prst="rect">
              <a:avLst/>
            </a:prstGeom>
            <a:blipFill>
              <a:blip r:embed="rId10" cstate="print"/>
              <a:stretch>
                <a:fillRect/>
              </a:stretch>
            </a:blipFill>
          </p:spPr>
          <p:txBody>
            <a:bodyPr wrap="square" lIns="0" tIns="0" rIns="0" bIns="0" rtlCol="0"/>
            <a:lstStyle/>
            <a:p>
              <a:endParaRPr/>
            </a:p>
          </p:txBody>
        </p:sp>
        <p:sp>
          <p:nvSpPr>
            <p:cNvPr id="22" name="object 22"/>
            <p:cNvSpPr/>
            <p:nvPr/>
          </p:nvSpPr>
          <p:spPr>
            <a:xfrm>
              <a:off x="5666231" y="1752599"/>
              <a:ext cx="2563495" cy="1109980"/>
            </a:xfrm>
            <a:custGeom>
              <a:avLst/>
              <a:gdLst/>
              <a:ahLst/>
              <a:cxnLst/>
              <a:rect l="l" t="t" r="r" b="b"/>
              <a:pathLst>
                <a:path w="2563495" h="1109980">
                  <a:moveTo>
                    <a:pt x="0" y="184912"/>
                  </a:moveTo>
                  <a:lnTo>
                    <a:pt x="6606" y="135760"/>
                  </a:lnTo>
                  <a:lnTo>
                    <a:pt x="25249" y="91590"/>
                  </a:lnTo>
                  <a:lnTo>
                    <a:pt x="54165" y="54165"/>
                  </a:lnTo>
                  <a:lnTo>
                    <a:pt x="91590" y="25249"/>
                  </a:lnTo>
                  <a:lnTo>
                    <a:pt x="135760" y="6606"/>
                  </a:lnTo>
                  <a:lnTo>
                    <a:pt x="184912" y="0"/>
                  </a:lnTo>
                  <a:lnTo>
                    <a:pt x="2378456" y="0"/>
                  </a:lnTo>
                  <a:lnTo>
                    <a:pt x="2427607" y="6606"/>
                  </a:lnTo>
                  <a:lnTo>
                    <a:pt x="2471777" y="25249"/>
                  </a:lnTo>
                  <a:lnTo>
                    <a:pt x="2509202" y="54165"/>
                  </a:lnTo>
                  <a:lnTo>
                    <a:pt x="2538118" y="91590"/>
                  </a:lnTo>
                  <a:lnTo>
                    <a:pt x="2556761" y="135760"/>
                  </a:lnTo>
                  <a:lnTo>
                    <a:pt x="2563367" y="184912"/>
                  </a:lnTo>
                  <a:lnTo>
                    <a:pt x="2563367" y="924560"/>
                  </a:lnTo>
                  <a:lnTo>
                    <a:pt x="2556761" y="973711"/>
                  </a:lnTo>
                  <a:lnTo>
                    <a:pt x="2538118" y="1017881"/>
                  </a:lnTo>
                  <a:lnTo>
                    <a:pt x="2509202" y="1055306"/>
                  </a:lnTo>
                  <a:lnTo>
                    <a:pt x="2471777" y="1084222"/>
                  </a:lnTo>
                  <a:lnTo>
                    <a:pt x="2427607" y="1102865"/>
                  </a:lnTo>
                  <a:lnTo>
                    <a:pt x="2378456" y="1109472"/>
                  </a:lnTo>
                  <a:lnTo>
                    <a:pt x="184912" y="1109472"/>
                  </a:lnTo>
                  <a:lnTo>
                    <a:pt x="135760" y="1102865"/>
                  </a:lnTo>
                  <a:lnTo>
                    <a:pt x="91590" y="1084222"/>
                  </a:lnTo>
                  <a:lnTo>
                    <a:pt x="54165" y="1055306"/>
                  </a:lnTo>
                  <a:lnTo>
                    <a:pt x="25249" y="1017881"/>
                  </a:lnTo>
                  <a:lnTo>
                    <a:pt x="6606" y="973711"/>
                  </a:lnTo>
                  <a:lnTo>
                    <a:pt x="0" y="924560"/>
                  </a:lnTo>
                  <a:lnTo>
                    <a:pt x="0" y="184912"/>
                  </a:lnTo>
                  <a:close/>
                </a:path>
              </a:pathLst>
            </a:custGeom>
            <a:ln w="9144">
              <a:solidFill>
                <a:srgbClr val="039AA0"/>
              </a:solidFill>
            </a:ln>
          </p:spPr>
          <p:txBody>
            <a:bodyPr wrap="square" lIns="0" tIns="0" rIns="0" bIns="0" rtlCol="0"/>
            <a:lstStyle/>
            <a:p>
              <a:endParaRPr/>
            </a:p>
          </p:txBody>
        </p:sp>
      </p:grpSp>
      <p:sp>
        <p:nvSpPr>
          <p:cNvPr id="23" name="object 23"/>
          <p:cNvSpPr txBox="1"/>
          <p:nvPr/>
        </p:nvSpPr>
        <p:spPr>
          <a:xfrm>
            <a:off x="7493253" y="1868170"/>
            <a:ext cx="1961514" cy="848360"/>
          </a:xfrm>
          <a:prstGeom prst="rect">
            <a:avLst/>
          </a:prstGeom>
        </p:spPr>
        <p:txBody>
          <a:bodyPr vert="horz" wrap="square" lIns="0" tIns="12700" rIns="0" bIns="0" rtlCol="0">
            <a:spAutoFit/>
          </a:bodyPr>
          <a:lstStyle/>
          <a:p>
            <a:pPr marL="12700" marR="5080" indent="-1270" algn="ctr">
              <a:spcBef>
                <a:spcPts val="100"/>
              </a:spcBef>
            </a:pPr>
            <a:r>
              <a:rPr spc="45" dirty="0">
                <a:latin typeface="Times New Roman"/>
                <a:cs typeface="Times New Roman"/>
              </a:rPr>
              <a:t>Sức </a:t>
            </a:r>
            <a:r>
              <a:rPr spc="65" dirty="0">
                <a:latin typeface="Times New Roman"/>
                <a:cs typeface="Times New Roman"/>
              </a:rPr>
              <a:t>khỏe, </a:t>
            </a:r>
            <a:r>
              <a:rPr spc="105" dirty="0">
                <a:latin typeface="Times New Roman"/>
                <a:cs typeface="Times New Roman"/>
              </a:rPr>
              <a:t>an </a:t>
            </a:r>
            <a:r>
              <a:rPr spc="75" dirty="0">
                <a:latin typeface="Times New Roman"/>
                <a:cs typeface="Times New Roman"/>
              </a:rPr>
              <a:t>toàn,  </a:t>
            </a:r>
            <a:r>
              <a:rPr spc="100" dirty="0">
                <a:latin typeface="Times New Roman"/>
                <a:cs typeface="Times New Roman"/>
              </a:rPr>
              <a:t>phúc </a:t>
            </a:r>
            <a:r>
              <a:rPr spc="65" dirty="0">
                <a:latin typeface="Times New Roman"/>
                <a:cs typeface="Times New Roman"/>
              </a:rPr>
              <a:t>lợi của </a:t>
            </a:r>
            <a:r>
              <a:rPr spc="110" dirty="0">
                <a:latin typeface="Times New Roman"/>
                <a:cs typeface="Times New Roman"/>
              </a:rPr>
              <a:t>người  </a:t>
            </a:r>
            <a:r>
              <a:rPr spc="45" dirty="0">
                <a:latin typeface="Times New Roman"/>
                <a:cs typeface="Times New Roman"/>
              </a:rPr>
              <a:t>lao</a:t>
            </a:r>
            <a:r>
              <a:rPr spc="-105" dirty="0">
                <a:latin typeface="Times New Roman"/>
                <a:cs typeface="Times New Roman"/>
              </a:rPr>
              <a:t> </a:t>
            </a:r>
            <a:r>
              <a:rPr spc="80" dirty="0">
                <a:latin typeface="Times New Roman"/>
                <a:cs typeface="Times New Roman"/>
              </a:rPr>
              <a:t>động</a:t>
            </a:r>
            <a:endParaRPr>
              <a:latin typeface="Times New Roman"/>
              <a:cs typeface="Times New Roman"/>
            </a:endParaRPr>
          </a:p>
        </p:txBody>
      </p:sp>
      <p:grpSp>
        <p:nvGrpSpPr>
          <p:cNvPr id="24" name="object 24"/>
          <p:cNvGrpSpPr/>
          <p:nvPr/>
        </p:nvGrpSpPr>
        <p:grpSpPr>
          <a:xfrm>
            <a:off x="7126223" y="5027688"/>
            <a:ext cx="2687320" cy="1318260"/>
            <a:chOff x="5602223" y="5027688"/>
            <a:chExt cx="2687320" cy="1318260"/>
          </a:xfrm>
        </p:grpSpPr>
        <p:sp>
          <p:nvSpPr>
            <p:cNvPr id="25" name="object 25"/>
            <p:cNvSpPr/>
            <p:nvPr/>
          </p:nvSpPr>
          <p:spPr>
            <a:xfrm>
              <a:off x="5602223" y="5027688"/>
              <a:ext cx="2686812" cy="1318260"/>
            </a:xfrm>
            <a:prstGeom prst="rect">
              <a:avLst/>
            </a:prstGeom>
            <a:blipFill>
              <a:blip r:embed="rId7" cstate="print"/>
              <a:stretch>
                <a:fillRect/>
              </a:stretch>
            </a:blipFill>
          </p:spPr>
          <p:txBody>
            <a:bodyPr wrap="square" lIns="0" tIns="0" rIns="0" bIns="0" rtlCol="0"/>
            <a:lstStyle/>
            <a:p>
              <a:endParaRPr/>
            </a:p>
          </p:txBody>
        </p:sp>
        <p:sp>
          <p:nvSpPr>
            <p:cNvPr id="26" name="object 26"/>
            <p:cNvSpPr/>
            <p:nvPr/>
          </p:nvSpPr>
          <p:spPr>
            <a:xfrm>
              <a:off x="5666231" y="5053584"/>
              <a:ext cx="2563367" cy="1194816"/>
            </a:xfrm>
            <a:prstGeom prst="rect">
              <a:avLst/>
            </a:prstGeom>
            <a:blipFill>
              <a:blip r:embed="rId8" cstate="print"/>
              <a:stretch>
                <a:fillRect/>
              </a:stretch>
            </a:blipFill>
          </p:spPr>
          <p:txBody>
            <a:bodyPr wrap="square" lIns="0" tIns="0" rIns="0" bIns="0" rtlCol="0"/>
            <a:lstStyle/>
            <a:p>
              <a:endParaRPr/>
            </a:p>
          </p:txBody>
        </p:sp>
        <p:sp>
          <p:nvSpPr>
            <p:cNvPr id="27" name="object 27"/>
            <p:cNvSpPr/>
            <p:nvPr/>
          </p:nvSpPr>
          <p:spPr>
            <a:xfrm>
              <a:off x="5666231" y="5053584"/>
              <a:ext cx="2563495" cy="1195070"/>
            </a:xfrm>
            <a:custGeom>
              <a:avLst/>
              <a:gdLst/>
              <a:ahLst/>
              <a:cxnLst/>
              <a:rect l="l" t="t" r="r" b="b"/>
              <a:pathLst>
                <a:path w="2563495" h="1195070">
                  <a:moveTo>
                    <a:pt x="0" y="199136"/>
                  </a:moveTo>
                  <a:lnTo>
                    <a:pt x="5259" y="153475"/>
                  </a:lnTo>
                  <a:lnTo>
                    <a:pt x="20240" y="111560"/>
                  </a:lnTo>
                  <a:lnTo>
                    <a:pt x="43747" y="74585"/>
                  </a:lnTo>
                  <a:lnTo>
                    <a:pt x="74585" y="43747"/>
                  </a:lnTo>
                  <a:lnTo>
                    <a:pt x="111560" y="20240"/>
                  </a:lnTo>
                  <a:lnTo>
                    <a:pt x="153475" y="5259"/>
                  </a:lnTo>
                  <a:lnTo>
                    <a:pt x="199135" y="0"/>
                  </a:lnTo>
                  <a:lnTo>
                    <a:pt x="2364232" y="0"/>
                  </a:lnTo>
                  <a:lnTo>
                    <a:pt x="2409892" y="5259"/>
                  </a:lnTo>
                  <a:lnTo>
                    <a:pt x="2451807" y="20240"/>
                  </a:lnTo>
                  <a:lnTo>
                    <a:pt x="2488782" y="43747"/>
                  </a:lnTo>
                  <a:lnTo>
                    <a:pt x="2519620" y="74585"/>
                  </a:lnTo>
                  <a:lnTo>
                    <a:pt x="2543127" y="111560"/>
                  </a:lnTo>
                  <a:lnTo>
                    <a:pt x="2558108" y="153475"/>
                  </a:lnTo>
                  <a:lnTo>
                    <a:pt x="2563367" y="199136"/>
                  </a:lnTo>
                  <a:lnTo>
                    <a:pt x="2563367" y="995680"/>
                  </a:lnTo>
                  <a:lnTo>
                    <a:pt x="2558108" y="1041340"/>
                  </a:lnTo>
                  <a:lnTo>
                    <a:pt x="2543127" y="1083255"/>
                  </a:lnTo>
                  <a:lnTo>
                    <a:pt x="2519620" y="1120230"/>
                  </a:lnTo>
                  <a:lnTo>
                    <a:pt x="2488782" y="1151068"/>
                  </a:lnTo>
                  <a:lnTo>
                    <a:pt x="2451807" y="1174575"/>
                  </a:lnTo>
                  <a:lnTo>
                    <a:pt x="2409892" y="1189556"/>
                  </a:lnTo>
                  <a:lnTo>
                    <a:pt x="2364232" y="1194816"/>
                  </a:lnTo>
                  <a:lnTo>
                    <a:pt x="199135" y="1194816"/>
                  </a:lnTo>
                  <a:lnTo>
                    <a:pt x="153475" y="1189556"/>
                  </a:lnTo>
                  <a:lnTo>
                    <a:pt x="111560" y="1174575"/>
                  </a:lnTo>
                  <a:lnTo>
                    <a:pt x="74585" y="1151068"/>
                  </a:lnTo>
                  <a:lnTo>
                    <a:pt x="43747" y="1120230"/>
                  </a:lnTo>
                  <a:lnTo>
                    <a:pt x="20240" y="1083255"/>
                  </a:lnTo>
                  <a:lnTo>
                    <a:pt x="5259" y="1041340"/>
                  </a:lnTo>
                  <a:lnTo>
                    <a:pt x="0" y="995680"/>
                  </a:lnTo>
                  <a:lnTo>
                    <a:pt x="0" y="199136"/>
                  </a:lnTo>
                  <a:close/>
                </a:path>
              </a:pathLst>
            </a:custGeom>
            <a:ln w="9144">
              <a:solidFill>
                <a:srgbClr val="039AA0"/>
              </a:solidFill>
            </a:ln>
          </p:spPr>
          <p:txBody>
            <a:bodyPr wrap="square" lIns="0" tIns="0" rIns="0" bIns="0" rtlCol="0"/>
            <a:lstStyle/>
            <a:p>
              <a:endParaRPr/>
            </a:p>
          </p:txBody>
        </p:sp>
      </p:grpSp>
      <p:sp>
        <p:nvSpPr>
          <p:cNvPr id="28" name="object 28"/>
          <p:cNvSpPr txBox="1"/>
          <p:nvPr/>
        </p:nvSpPr>
        <p:spPr>
          <a:xfrm>
            <a:off x="7390639" y="5487416"/>
            <a:ext cx="2163445" cy="299720"/>
          </a:xfrm>
          <a:prstGeom prst="rect">
            <a:avLst/>
          </a:prstGeom>
        </p:spPr>
        <p:txBody>
          <a:bodyPr vert="horz" wrap="square" lIns="0" tIns="12700" rIns="0" bIns="0" rtlCol="0">
            <a:spAutoFit/>
          </a:bodyPr>
          <a:lstStyle/>
          <a:p>
            <a:pPr marL="12700">
              <a:spcBef>
                <a:spcPts val="100"/>
              </a:spcBef>
            </a:pPr>
            <a:r>
              <a:rPr spc="75" dirty="0">
                <a:latin typeface="Times New Roman"/>
                <a:cs typeface="Times New Roman"/>
              </a:rPr>
              <a:t>Chất</a:t>
            </a:r>
            <a:r>
              <a:rPr spc="-75" dirty="0">
                <a:latin typeface="Times New Roman"/>
                <a:cs typeface="Times New Roman"/>
              </a:rPr>
              <a:t> </a:t>
            </a:r>
            <a:r>
              <a:rPr spc="110" dirty="0">
                <a:latin typeface="Times New Roman"/>
                <a:cs typeface="Times New Roman"/>
              </a:rPr>
              <a:t>lượng</a:t>
            </a:r>
            <a:r>
              <a:rPr spc="-65" dirty="0">
                <a:latin typeface="Times New Roman"/>
                <a:cs typeface="Times New Roman"/>
              </a:rPr>
              <a:t> </a:t>
            </a:r>
            <a:r>
              <a:rPr spc="80" dirty="0">
                <a:latin typeface="Times New Roman"/>
                <a:cs typeface="Times New Roman"/>
              </a:rPr>
              <a:t>sản</a:t>
            </a:r>
            <a:r>
              <a:rPr spc="-80" dirty="0">
                <a:latin typeface="Times New Roman"/>
                <a:cs typeface="Times New Roman"/>
              </a:rPr>
              <a:t> </a:t>
            </a:r>
            <a:r>
              <a:rPr spc="114" dirty="0">
                <a:latin typeface="Times New Roman"/>
                <a:cs typeface="Times New Roman"/>
              </a:rPr>
              <a:t>phẩm</a:t>
            </a:r>
            <a:endParaRPr>
              <a:latin typeface="Times New Roman"/>
              <a:cs typeface="Times New Roman"/>
            </a:endParaRPr>
          </a:p>
        </p:txBody>
      </p:sp>
      <p:grpSp>
        <p:nvGrpSpPr>
          <p:cNvPr id="29" name="object 29"/>
          <p:cNvGrpSpPr/>
          <p:nvPr/>
        </p:nvGrpSpPr>
        <p:grpSpPr>
          <a:xfrm>
            <a:off x="1740409" y="1412748"/>
            <a:ext cx="8484235" cy="5230495"/>
            <a:chOff x="216408" y="1412747"/>
            <a:chExt cx="8484235" cy="5230495"/>
          </a:xfrm>
        </p:grpSpPr>
        <p:sp>
          <p:nvSpPr>
            <p:cNvPr id="30" name="object 30"/>
            <p:cNvSpPr/>
            <p:nvPr/>
          </p:nvSpPr>
          <p:spPr>
            <a:xfrm>
              <a:off x="3657599" y="1523999"/>
              <a:ext cx="1676400" cy="1458467"/>
            </a:xfrm>
            <a:prstGeom prst="rect">
              <a:avLst/>
            </a:prstGeom>
            <a:blipFill>
              <a:blip r:embed="rId11" cstate="print"/>
              <a:stretch>
                <a:fillRect/>
              </a:stretch>
            </a:blipFill>
          </p:spPr>
          <p:txBody>
            <a:bodyPr wrap="square" lIns="0" tIns="0" rIns="0" bIns="0" rtlCol="0"/>
            <a:lstStyle/>
            <a:p>
              <a:endParaRPr/>
            </a:p>
          </p:txBody>
        </p:sp>
        <p:sp>
          <p:nvSpPr>
            <p:cNvPr id="31" name="object 31"/>
            <p:cNvSpPr/>
            <p:nvPr/>
          </p:nvSpPr>
          <p:spPr>
            <a:xfrm>
              <a:off x="5920740" y="3276599"/>
              <a:ext cx="2080260" cy="1371600"/>
            </a:xfrm>
            <a:prstGeom prst="rect">
              <a:avLst/>
            </a:prstGeom>
            <a:blipFill>
              <a:blip r:embed="rId12" cstate="print"/>
              <a:stretch>
                <a:fillRect/>
              </a:stretch>
            </a:blipFill>
          </p:spPr>
          <p:txBody>
            <a:bodyPr wrap="square" lIns="0" tIns="0" rIns="0" bIns="0" rtlCol="0"/>
            <a:lstStyle/>
            <a:p>
              <a:endParaRPr/>
            </a:p>
          </p:txBody>
        </p:sp>
        <p:sp>
          <p:nvSpPr>
            <p:cNvPr id="32" name="object 32"/>
            <p:cNvSpPr/>
            <p:nvPr/>
          </p:nvSpPr>
          <p:spPr>
            <a:xfrm>
              <a:off x="1014984" y="3276599"/>
              <a:ext cx="2282952" cy="1531620"/>
            </a:xfrm>
            <a:prstGeom prst="rect">
              <a:avLst/>
            </a:prstGeom>
            <a:blipFill>
              <a:blip r:embed="rId13" cstate="print"/>
              <a:stretch>
                <a:fillRect/>
              </a:stretch>
            </a:blipFill>
          </p:spPr>
          <p:txBody>
            <a:bodyPr wrap="square" lIns="0" tIns="0" rIns="0" bIns="0" rtlCol="0"/>
            <a:lstStyle/>
            <a:p>
              <a:endParaRPr/>
            </a:p>
          </p:txBody>
        </p:sp>
        <p:sp>
          <p:nvSpPr>
            <p:cNvPr id="33" name="object 33"/>
            <p:cNvSpPr/>
            <p:nvPr/>
          </p:nvSpPr>
          <p:spPr>
            <a:xfrm>
              <a:off x="3304031" y="4876800"/>
              <a:ext cx="2327148" cy="1676400"/>
            </a:xfrm>
            <a:prstGeom prst="rect">
              <a:avLst/>
            </a:prstGeom>
            <a:blipFill>
              <a:blip r:embed="rId14" cstate="print"/>
              <a:stretch>
                <a:fillRect/>
              </a:stretch>
            </a:blipFill>
          </p:spPr>
          <p:txBody>
            <a:bodyPr wrap="square" lIns="0" tIns="0" rIns="0" bIns="0" rtlCol="0"/>
            <a:lstStyle/>
            <a:p>
              <a:endParaRPr/>
            </a:p>
          </p:txBody>
        </p:sp>
        <p:sp>
          <p:nvSpPr>
            <p:cNvPr id="34" name="object 34"/>
            <p:cNvSpPr/>
            <p:nvPr/>
          </p:nvSpPr>
          <p:spPr>
            <a:xfrm>
              <a:off x="229362" y="1425701"/>
              <a:ext cx="8458200" cy="5204460"/>
            </a:xfrm>
            <a:custGeom>
              <a:avLst/>
              <a:gdLst/>
              <a:ahLst/>
              <a:cxnLst/>
              <a:rect l="l" t="t" r="r" b="b"/>
              <a:pathLst>
                <a:path w="8458200" h="5204459">
                  <a:moveTo>
                    <a:pt x="0" y="867410"/>
                  </a:moveTo>
                  <a:lnTo>
                    <a:pt x="1283" y="819818"/>
                  </a:lnTo>
                  <a:lnTo>
                    <a:pt x="5090" y="772898"/>
                  </a:lnTo>
                  <a:lnTo>
                    <a:pt x="11353" y="726714"/>
                  </a:lnTo>
                  <a:lnTo>
                    <a:pt x="20007" y="681334"/>
                  </a:lnTo>
                  <a:lnTo>
                    <a:pt x="30985" y="636822"/>
                  </a:lnTo>
                  <a:lnTo>
                    <a:pt x="44222" y="593246"/>
                  </a:lnTo>
                  <a:lnTo>
                    <a:pt x="59651" y="550671"/>
                  </a:lnTo>
                  <a:lnTo>
                    <a:pt x="77206" y="509164"/>
                  </a:lnTo>
                  <a:lnTo>
                    <a:pt x="96821" y="468791"/>
                  </a:lnTo>
                  <a:lnTo>
                    <a:pt x="118430" y="429617"/>
                  </a:lnTo>
                  <a:lnTo>
                    <a:pt x="141966" y="391709"/>
                  </a:lnTo>
                  <a:lnTo>
                    <a:pt x="167364" y="355134"/>
                  </a:lnTo>
                  <a:lnTo>
                    <a:pt x="194557" y="319957"/>
                  </a:lnTo>
                  <a:lnTo>
                    <a:pt x="223479" y="286245"/>
                  </a:lnTo>
                  <a:lnTo>
                    <a:pt x="254065" y="254063"/>
                  </a:lnTo>
                  <a:lnTo>
                    <a:pt x="286247" y="223478"/>
                  </a:lnTo>
                  <a:lnTo>
                    <a:pt x="319960" y="194556"/>
                  </a:lnTo>
                  <a:lnTo>
                    <a:pt x="355137" y="167363"/>
                  </a:lnTo>
                  <a:lnTo>
                    <a:pt x="391713" y="141966"/>
                  </a:lnTo>
                  <a:lnTo>
                    <a:pt x="429621" y="118429"/>
                  </a:lnTo>
                  <a:lnTo>
                    <a:pt x="468795" y="96821"/>
                  </a:lnTo>
                  <a:lnTo>
                    <a:pt x="509169" y="77206"/>
                  </a:lnTo>
                  <a:lnTo>
                    <a:pt x="550677" y="59651"/>
                  </a:lnTo>
                  <a:lnTo>
                    <a:pt x="593252" y="44222"/>
                  </a:lnTo>
                  <a:lnTo>
                    <a:pt x="636830" y="30985"/>
                  </a:lnTo>
                  <a:lnTo>
                    <a:pt x="681342" y="20007"/>
                  </a:lnTo>
                  <a:lnTo>
                    <a:pt x="726724" y="11353"/>
                  </a:lnTo>
                  <a:lnTo>
                    <a:pt x="772908" y="5090"/>
                  </a:lnTo>
                  <a:lnTo>
                    <a:pt x="819830" y="1283"/>
                  </a:lnTo>
                  <a:lnTo>
                    <a:pt x="867422" y="0"/>
                  </a:lnTo>
                  <a:lnTo>
                    <a:pt x="7590790" y="0"/>
                  </a:lnTo>
                  <a:lnTo>
                    <a:pt x="7638381" y="1283"/>
                  </a:lnTo>
                  <a:lnTo>
                    <a:pt x="7685301" y="5090"/>
                  </a:lnTo>
                  <a:lnTo>
                    <a:pt x="7731485" y="11353"/>
                  </a:lnTo>
                  <a:lnTo>
                    <a:pt x="7776865" y="20007"/>
                  </a:lnTo>
                  <a:lnTo>
                    <a:pt x="7821377" y="30985"/>
                  </a:lnTo>
                  <a:lnTo>
                    <a:pt x="7864953" y="44222"/>
                  </a:lnTo>
                  <a:lnTo>
                    <a:pt x="7907528" y="59651"/>
                  </a:lnTo>
                  <a:lnTo>
                    <a:pt x="7949035" y="77206"/>
                  </a:lnTo>
                  <a:lnTo>
                    <a:pt x="7989408" y="96821"/>
                  </a:lnTo>
                  <a:lnTo>
                    <a:pt x="8028582" y="118429"/>
                  </a:lnTo>
                  <a:lnTo>
                    <a:pt x="8066490" y="141966"/>
                  </a:lnTo>
                  <a:lnTo>
                    <a:pt x="8103065" y="167363"/>
                  </a:lnTo>
                  <a:lnTo>
                    <a:pt x="8138242" y="194556"/>
                  </a:lnTo>
                  <a:lnTo>
                    <a:pt x="8171954" y="223478"/>
                  </a:lnTo>
                  <a:lnTo>
                    <a:pt x="8204136" y="254063"/>
                  </a:lnTo>
                  <a:lnTo>
                    <a:pt x="8234721" y="286245"/>
                  </a:lnTo>
                  <a:lnTo>
                    <a:pt x="8263643" y="319957"/>
                  </a:lnTo>
                  <a:lnTo>
                    <a:pt x="8290836" y="355134"/>
                  </a:lnTo>
                  <a:lnTo>
                    <a:pt x="8316233" y="391709"/>
                  </a:lnTo>
                  <a:lnTo>
                    <a:pt x="8339770" y="429617"/>
                  </a:lnTo>
                  <a:lnTo>
                    <a:pt x="8361378" y="468791"/>
                  </a:lnTo>
                  <a:lnTo>
                    <a:pt x="8380993" y="509164"/>
                  </a:lnTo>
                  <a:lnTo>
                    <a:pt x="8398548" y="550671"/>
                  </a:lnTo>
                  <a:lnTo>
                    <a:pt x="8413977" y="593246"/>
                  </a:lnTo>
                  <a:lnTo>
                    <a:pt x="8427214" y="636822"/>
                  </a:lnTo>
                  <a:lnTo>
                    <a:pt x="8438192" y="681334"/>
                  </a:lnTo>
                  <a:lnTo>
                    <a:pt x="8446846" y="726714"/>
                  </a:lnTo>
                  <a:lnTo>
                    <a:pt x="8453109" y="772898"/>
                  </a:lnTo>
                  <a:lnTo>
                    <a:pt x="8456916" y="819818"/>
                  </a:lnTo>
                  <a:lnTo>
                    <a:pt x="8458200" y="867410"/>
                  </a:lnTo>
                  <a:lnTo>
                    <a:pt x="8458200" y="4337037"/>
                  </a:lnTo>
                  <a:lnTo>
                    <a:pt x="8456916" y="4384629"/>
                  </a:lnTo>
                  <a:lnTo>
                    <a:pt x="8453109" y="4431551"/>
                  </a:lnTo>
                  <a:lnTo>
                    <a:pt x="8446846" y="4477735"/>
                  </a:lnTo>
                  <a:lnTo>
                    <a:pt x="8438192" y="4523117"/>
                  </a:lnTo>
                  <a:lnTo>
                    <a:pt x="8427214" y="4567629"/>
                  </a:lnTo>
                  <a:lnTo>
                    <a:pt x="8413977" y="4611207"/>
                  </a:lnTo>
                  <a:lnTo>
                    <a:pt x="8398548" y="4653782"/>
                  </a:lnTo>
                  <a:lnTo>
                    <a:pt x="8380993" y="4695290"/>
                  </a:lnTo>
                  <a:lnTo>
                    <a:pt x="8361378" y="4735664"/>
                  </a:lnTo>
                  <a:lnTo>
                    <a:pt x="8339770" y="4774838"/>
                  </a:lnTo>
                  <a:lnTo>
                    <a:pt x="8316233" y="4812746"/>
                  </a:lnTo>
                  <a:lnTo>
                    <a:pt x="8290836" y="4849322"/>
                  </a:lnTo>
                  <a:lnTo>
                    <a:pt x="8263643" y="4884499"/>
                  </a:lnTo>
                  <a:lnTo>
                    <a:pt x="8234721" y="4918212"/>
                  </a:lnTo>
                  <a:lnTo>
                    <a:pt x="8204136" y="4950394"/>
                  </a:lnTo>
                  <a:lnTo>
                    <a:pt x="8171954" y="4980980"/>
                  </a:lnTo>
                  <a:lnTo>
                    <a:pt x="8138242" y="5009902"/>
                  </a:lnTo>
                  <a:lnTo>
                    <a:pt x="8103065" y="5037095"/>
                  </a:lnTo>
                  <a:lnTo>
                    <a:pt x="8066490" y="5062493"/>
                  </a:lnTo>
                  <a:lnTo>
                    <a:pt x="8028582" y="5086029"/>
                  </a:lnTo>
                  <a:lnTo>
                    <a:pt x="7989408" y="5107638"/>
                  </a:lnTo>
                  <a:lnTo>
                    <a:pt x="7949035" y="5127253"/>
                  </a:lnTo>
                  <a:lnTo>
                    <a:pt x="7907528" y="5144808"/>
                  </a:lnTo>
                  <a:lnTo>
                    <a:pt x="7864953" y="5160237"/>
                  </a:lnTo>
                  <a:lnTo>
                    <a:pt x="7821377" y="5173474"/>
                  </a:lnTo>
                  <a:lnTo>
                    <a:pt x="7776865" y="5184452"/>
                  </a:lnTo>
                  <a:lnTo>
                    <a:pt x="7731485" y="5193106"/>
                  </a:lnTo>
                  <a:lnTo>
                    <a:pt x="7685301" y="5199369"/>
                  </a:lnTo>
                  <a:lnTo>
                    <a:pt x="7638381" y="5203176"/>
                  </a:lnTo>
                  <a:lnTo>
                    <a:pt x="7590790" y="5204460"/>
                  </a:lnTo>
                  <a:lnTo>
                    <a:pt x="867422" y="5204460"/>
                  </a:lnTo>
                  <a:lnTo>
                    <a:pt x="819830" y="5203176"/>
                  </a:lnTo>
                  <a:lnTo>
                    <a:pt x="772908" y="5199369"/>
                  </a:lnTo>
                  <a:lnTo>
                    <a:pt x="726724" y="5193106"/>
                  </a:lnTo>
                  <a:lnTo>
                    <a:pt x="681342" y="5184452"/>
                  </a:lnTo>
                  <a:lnTo>
                    <a:pt x="636830" y="5173474"/>
                  </a:lnTo>
                  <a:lnTo>
                    <a:pt x="593252" y="5160237"/>
                  </a:lnTo>
                  <a:lnTo>
                    <a:pt x="550677" y="5144808"/>
                  </a:lnTo>
                  <a:lnTo>
                    <a:pt x="509169" y="5127253"/>
                  </a:lnTo>
                  <a:lnTo>
                    <a:pt x="468795" y="5107638"/>
                  </a:lnTo>
                  <a:lnTo>
                    <a:pt x="429621" y="5086029"/>
                  </a:lnTo>
                  <a:lnTo>
                    <a:pt x="391713" y="5062493"/>
                  </a:lnTo>
                  <a:lnTo>
                    <a:pt x="355137" y="5037095"/>
                  </a:lnTo>
                  <a:lnTo>
                    <a:pt x="319960" y="5009902"/>
                  </a:lnTo>
                  <a:lnTo>
                    <a:pt x="286247" y="4980980"/>
                  </a:lnTo>
                  <a:lnTo>
                    <a:pt x="254065" y="4950394"/>
                  </a:lnTo>
                  <a:lnTo>
                    <a:pt x="223479" y="4918212"/>
                  </a:lnTo>
                  <a:lnTo>
                    <a:pt x="194557" y="4884499"/>
                  </a:lnTo>
                  <a:lnTo>
                    <a:pt x="167364" y="4849322"/>
                  </a:lnTo>
                  <a:lnTo>
                    <a:pt x="141966" y="4812746"/>
                  </a:lnTo>
                  <a:lnTo>
                    <a:pt x="118430" y="4774838"/>
                  </a:lnTo>
                  <a:lnTo>
                    <a:pt x="96821" y="4735664"/>
                  </a:lnTo>
                  <a:lnTo>
                    <a:pt x="77206" y="4695290"/>
                  </a:lnTo>
                  <a:lnTo>
                    <a:pt x="59651" y="4653782"/>
                  </a:lnTo>
                  <a:lnTo>
                    <a:pt x="44222" y="4611207"/>
                  </a:lnTo>
                  <a:lnTo>
                    <a:pt x="30985" y="4567629"/>
                  </a:lnTo>
                  <a:lnTo>
                    <a:pt x="20007" y="4523117"/>
                  </a:lnTo>
                  <a:lnTo>
                    <a:pt x="11353" y="4477735"/>
                  </a:lnTo>
                  <a:lnTo>
                    <a:pt x="5090" y="4431551"/>
                  </a:lnTo>
                  <a:lnTo>
                    <a:pt x="1283" y="4384629"/>
                  </a:lnTo>
                  <a:lnTo>
                    <a:pt x="0" y="4337037"/>
                  </a:lnTo>
                  <a:lnTo>
                    <a:pt x="0" y="867410"/>
                  </a:lnTo>
                  <a:close/>
                </a:path>
              </a:pathLst>
            </a:custGeom>
            <a:ln w="25908">
              <a:solidFill>
                <a:srgbClr val="A4C248"/>
              </a:solidFill>
            </a:ln>
          </p:spPr>
          <p:txBody>
            <a:bodyPr wrap="square" lIns="0" tIns="0" rIns="0" bIns="0" rtlCol="0"/>
            <a:lstStyle/>
            <a:p>
              <a:endParaRPr/>
            </a:p>
          </p:txBody>
        </p:sp>
      </p:grpSp>
      <p:pic>
        <p:nvPicPr>
          <p:cNvPr id="35" name="Picture 34"/>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0744200" y="66208"/>
            <a:ext cx="1395652" cy="966221"/>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2"/>
          <p:cNvSpPr txBox="1">
            <a:spLocks noGrp="1"/>
          </p:cNvSpPr>
          <p:nvPr>
            <p:ph type="title"/>
          </p:nvPr>
        </p:nvSpPr>
        <p:spPr>
          <a:xfrm>
            <a:off x="1735434" y="158481"/>
            <a:ext cx="6418959" cy="1120178"/>
          </a:xfrm>
          <a:prstGeom prst="rect">
            <a:avLst/>
          </a:prstGeom>
        </p:spPr>
        <p:txBody>
          <a:bodyPr vert="horz" wrap="square" lIns="0" tIns="12065" rIns="0" bIns="0" rtlCol="0">
            <a:spAutoFit/>
          </a:bodyPr>
          <a:lstStyle/>
          <a:p>
            <a:pPr marL="12700">
              <a:spcBef>
                <a:spcPts val="95"/>
              </a:spcBef>
            </a:pPr>
            <a:r>
              <a:rPr lang="en-US" b="1" spc="-45" dirty="0" smtClean="0">
                <a:solidFill>
                  <a:srgbClr val="0033CC"/>
                </a:solidFill>
                <a:latin typeface="Calibri" panose="020F0502020204030204" pitchFamily="34" charset="0"/>
                <a:cs typeface="Calibri" panose="020F0502020204030204" pitchFamily="34" charset="0"/>
              </a:rPr>
              <a:t>III. TRUY </a:t>
            </a:r>
            <a:r>
              <a:rPr lang="en-US" b="1" spc="-20" dirty="0" smtClean="0">
                <a:solidFill>
                  <a:srgbClr val="0033CC"/>
                </a:solidFill>
                <a:latin typeface="Calibri" panose="020F0502020204030204" pitchFamily="34" charset="0"/>
                <a:cs typeface="Calibri" panose="020F0502020204030204" pitchFamily="34" charset="0"/>
              </a:rPr>
              <a:t>XUẤT </a:t>
            </a:r>
            <a:r>
              <a:rPr lang="en-US" b="1" spc="-10" dirty="0" smtClean="0">
                <a:solidFill>
                  <a:srgbClr val="0033CC"/>
                </a:solidFill>
                <a:latin typeface="Calibri" panose="020F0502020204030204" pitchFamily="34" charset="0"/>
                <a:cs typeface="Calibri" panose="020F0502020204030204" pitchFamily="34" charset="0"/>
              </a:rPr>
              <a:t>NGUỒN</a:t>
            </a:r>
            <a:r>
              <a:rPr lang="en-US" b="1" spc="25" dirty="0" smtClean="0">
                <a:solidFill>
                  <a:srgbClr val="0033CC"/>
                </a:solidFill>
                <a:latin typeface="Calibri" panose="020F0502020204030204" pitchFamily="34" charset="0"/>
                <a:cs typeface="Calibri" panose="020F0502020204030204" pitchFamily="34" charset="0"/>
              </a:rPr>
              <a:t> </a:t>
            </a:r>
            <a:r>
              <a:rPr lang="en-US" b="1" spc="-15" dirty="0" smtClean="0">
                <a:solidFill>
                  <a:srgbClr val="0033CC"/>
                </a:solidFill>
                <a:latin typeface="Calibri" panose="020F0502020204030204" pitchFamily="34" charset="0"/>
                <a:cs typeface="Calibri" panose="020F0502020204030204" pitchFamily="34" charset="0"/>
              </a:rPr>
              <a:t>GỐC &amp; </a:t>
            </a:r>
            <a:br>
              <a:rPr lang="en-US" b="1" spc="-15" dirty="0" smtClean="0">
                <a:solidFill>
                  <a:srgbClr val="0033CC"/>
                </a:solidFill>
                <a:latin typeface="Calibri" panose="020F0502020204030204" pitchFamily="34" charset="0"/>
                <a:cs typeface="Calibri" panose="020F0502020204030204" pitchFamily="34" charset="0"/>
              </a:rPr>
            </a:br>
            <a:r>
              <a:rPr lang="en-US" b="1" spc="-15" dirty="0" smtClean="0">
                <a:solidFill>
                  <a:srgbClr val="0033CC"/>
                </a:solidFill>
                <a:latin typeface="Calibri" panose="020F0502020204030204" pitchFamily="34" charset="0"/>
                <a:cs typeface="Calibri" panose="020F0502020204030204" pitchFamily="34" charset="0"/>
              </a:rPr>
              <a:t>MÃ SỐ VÙNG TRỒNG</a:t>
            </a:r>
            <a:endParaRPr lang="en-US" b="1" dirty="0">
              <a:solidFill>
                <a:srgbClr val="0033CC"/>
              </a:solidFill>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735106" y="2057400"/>
            <a:ext cx="5360894" cy="1339222"/>
          </a:xfrm>
        </p:spPr>
        <p:txBody>
          <a:bodyPr>
            <a:noAutofit/>
          </a:bodyPr>
          <a:lstStyle/>
          <a:p>
            <a:pPr fontAlgn="base"/>
            <a:r>
              <a:rPr lang="en-US" sz="2400" b="1" dirty="0"/>
              <a:t>Thế </a:t>
            </a:r>
            <a:r>
              <a:rPr lang="en-US" sz="2400" b="1" dirty="0" err="1"/>
              <a:t>nào</a:t>
            </a:r>
            <a:r>
              <a:rPr lang="en-US" sz="2400" b="1" dirty="0"/>
              <a:t> </a:t>
            </a:r>
            <a:r>
              <a:rPr lang="en-US" sz="2400" b="1" dirty="0" err="1"/>
              <a:t>là</a:t>
            </a:r>
            <a:r>
              <a:rPr lang="en-US" sz="2400" b="1" dirty="0"/>
              <a:t> </a:t>
            </a:r>
            <a:r>
              <a:rPr lang="en-US" sz="2400" b="1" dirty="0" err="1"/>
              <a:t>Truy</a:t>
            </a:r>
            <a:r>
              <a:rPr lang="en-US" sz="2400" b="1" dirty="0"/>
              <a:t> </a:t>
            </a:r>
            <a:r>
              <a:rPr lang="en-US" sz="2400" b="1" dirty="0" err="1"/>
              <a:t>xuất</a:t>
            </a:r>
            <a:r>
              <a:rPr lang="en-US" sz="2400" b="1" dirty="0"/>
              <a:t> </a:t>
            </a:r>
            <a:r>
              <a:rPr lang="en-US" sz="2400" b="1" dirty="0" err="1"/>
              <a:t>nguồn</a:t>
            </a:r>
            <a:r>
              <a:rPr lang="en-US" sz="2400" b="1" dirty="0"/>
              <a:t> </a:t>
            </a:r>
            <a:r>
              <a:rPr lang="en-US" sz="2400" b="1" dirty="0" err="1"/>
              <a:t>gốc</a:t>
            </a:r>
            <a:r>
              <a:rPr lang="en-US" sz="2400" b="1" dirty="0"/>
              <a:t>?</a:t>
            </a:r>
            <a:endParaRPr lang="en-US" sz="2400" dirty="0"/>
          </a:p>
          <a:p>
            <a:pPr fontAlgn="base"/>
            <a:r>
              <a:rPr lang="en-US" sz="2400" dirty="0" err="1"/>
              <a:t>Truy</a:t>
            </a:r>
            <a:r>
              <a:rPr lang="en-US" sz="2400" dirty="0"/>
              <a:t> </a:t>
            </a:r>
            <a:r>
              <a:rPr lang="en-US" sz="2400" dirty="0" err="1"/>
              <a:t>xuất</a:t>
            </a:r>
            <a:r>
              <a:rPr lang="en-US" sz="2400" dirty="0"/>
              <a:t> </a:t>
            </a:r>
            <a:r>
              <a:rPr lang="en-US" sz="2400" dirty="0" err="1"/>
              <a:t>nguồn</a:t>
            </a:r>
            <a:r>
              <a:rPr lang="en-US" sz="2400" dirty="0"/>
              <a:t> </a:t>
            </a:r>
            <a:r>
              <a:rPr lang="en-US" sz="2400" dirty="0" err="1"/>
              <a:t>gốc</a:t>
            </a:r>
            <a:r>
              <a:rPr lang="en-US" sz="2400" dirty="0"/>
              <a:t> </a:t>
            </a:r>
            <a:r>
              <a:rPr lang="en-US" sz="2400" dirty="0" err="1"/>
              <a:t>sản</a:t>
            </a:r>
            <a:r>
              <a:rPr lang="en-US" sz="2400" dirty="0"/>
              <a:t> </a:t>
            </a:r>
            <a:r>
              <a:rPr lang="en-US" sz="2400" dirty="0" err="1"/>
              <a:t>phẩm</a:t>
            </a:r>
            <a:r>
              <a:rPr lang="en-US" sz="2400" dirty="0"/>
              <a:t> </a:t>
            </a:r>
            <a:r>
              <a:rPr lang="en-US" sz="2400" dirty="0" err="1"/>
              <a:t>là</a:t>
            </a:r>
            <a:r>
              <a:rPr lang="en-US" sz="2400" dirty="0"/>
              <a:t> </a:t>
            </a:r>
            <a:r>
              <a:rPr lang="en-US" sz="2400" dirty="0" err="1"/>
              <a:t>khả</a:t>
            </a:r>
            <a:r>
              <a:rPr lang="en-US" sz="2400" dirty="0"/>
              <a:t> </a:t>
            </a:r>
            <a:r>
              <a:rPr lang="en-US" sz="2400" dirty="0" err="1"/>
              <a:t>năng</a:t>
            </a:r>
            <a:r>
              <a:rPr lang="en-US" sz="2400" dirty="0"/>
              <a:t> </a:t>
            </a:r>
            <a:r>
              <a:rPr lang="en-US" sz="2400" dirty="0" err="1"/>
              <a:t>theo</a:t>
            </a:r>
            <a:r>
              <a:rPr lang="en-US" sz="2400" dirty="0"/>
              <a:t> </a:t>
            </a:r>
            <a:r>
              <a:rPr lang="en-US" sz="2400" dirty="0" err="1"/>
              <a:t>dõi</a:t>
            </a:r>
            <a:r>
              <a:rPr lang="en-US" sz="2400" dirty="0"/>
              <a:t>, </a:t>
            </a:r>
            <a:r>
              <a:rPr lang="en-US" sz="2400" dirty="0" err="1"/>
              <a:t>nhận</a:t>
            </a:r>
            <a:r>
              <a:rPr lang="en-US" sz="2400" dirty="0"/>
              <a:t> </a:t>
            </a:r>
            <a:r>
              <a:rPr lang="en-US" sz="2400" dirty="0" err="1"/>
              <a:t>diện</a:t>
            </a:r>
            <a:r>
              <a:rPr lang="en-US" sz="2400" dirty="0"/>
              <a:t> </a:t>
            </a:r>
            <a:r>
              <a:rPr lang="en-US" sz="2400" dirty="0" err="1"/>
              <a:t>được</a:t>
            </a:r>
            <a:r>
              <a:rPr lang="en-US" sz="2400" dirty="0"/>
              <a:t> </a:t>
            </a:r>
            <a:r>
              <a:rPr lang="en-US" sz="2400" dirty="0" err="1"/>
              <a:t>một</a:t>
            </a:r>
            <a:r>
              <a:rPr lang="en-US" sz="2400" dirty="0"/>
              <a:t> </a:t>
            </a:r>
            <a:r>
              <a:rPr lang="en-US" sz="2400" dirty="0" err="1"/>
              <a:t>đơn</a:t>
            </a:r>
            <a:r>
              <a:rPr lang="en-US" sz="2400" dirty="0"/>
              <a:t> </a:t>
            </a:r>
            <a:r>
              <a:rPr lang="en-US" sz="2400" dirty="0" err="1"/>
              <a:t>vị</a:t>
            </a:r>
            <a:r>
              <a:rPr lang="en-US" sz="2400" dirty="0"/>
              <a:t> </a:t>
            </a:r>
            <a:r>
              <a:rPr lang="en-US" sz="2400" dirty="0" err="1"/>
              <a:t>sản</a:t>
            </a:r>
            <a:r>
              <a:rPr lang="en-US" sz="2400" dirty="0"/>
              <a:t> </a:t>
            </a:r>
            <a:r>
              <a:rPr lang="en-US" sz="2400" dirty="0" err="1"/>
              <a:t>phẩm</a:t>
            </a:r>
            <a:r>
              <a:rPr lang="en-US" sz="2400" dirty="0"/>
              <a:t> qua </a:t>
            </a:r>
            <a:r>
              <a:rPr lang="en-US" sz="2400" dirty="0" err="1"/>
              <a:t>từng</a:t>
            </a:r>
            <a:r>
              <a:rPr lang="en-US" sz="2400" dirty="0"/>
              <a:t> </a:t>
            </a:r>
            <a:r>
              <a:rPr lang="en-US" sz="2400" dirty="0" err="1"/>
              <a:t>công</a:t>
            </a:r>
            <a:r>
              <a:rPr lang="en-US" sz="2400" dirty="0"/>
              <a:t> </a:t>
            </a:r>
            <a:r>
              <a:rPr lang="en-US" sz="2400" dirty="0" err="1"/>
              <a:t>đoạn</a:t>
            </a:r>
            <a:r>
              <a:rPr lang="en-US" sz="2400" dirty="0"/>
              <a:t> </a:t>
            </a:r>
            <a:r>
              <a:rPr lang="en-US" sz="2400" dirty="0" err="1"/>
              <a:t>của</a:t>
            </a:r>
            <a:r>
              <a:rPr lang="en-US" sz="2400" dirty="0"/>
              <a:t> </a:t>
            </a:r>
            <a:r>
              <a:rPr lang="en-US" sz="2400" dirty="0" err="1"/>
              <a:t>quá</a:t>
            </a:r>
            <a:r>
              <a:rPr lang="en-US" sz="2400" dirty="0"/>
              <a:t> </a:t>
            </a:r>
            <a:r>
              <a:rPr lang="en-US" sz="2400" dirty="0" err="1"/>
              <a:t>trình</a:t>
            </a:r>
            <a:r>
              <a:rPr lang="en-US" sz="2400" dirty="0"/>
              <a:t> </a:t>
            </a:r>
            <a:r>
              <a:rPr lang="en-US" sz="2400" dirty="0" err="1"/>
              <a:t>sản</a:t>
            </a:r>
            <a:r>
              <a:rPr lang="en-US" sz="2400" dirty="0"/>
              <a:t> </a:t>
            </a:r>
            <a:r>
              <a:rPr lang="en-US" sz="2400" dirty="0" err="1"/>
              <a:t>xuất</a:t>
            </a:r>
            <a:r>
              <a:rPr lang="en-US" sz="2400" dirty="0"/>
              <a:t>, </a:t>
            </a:r>
            <a:r>
              <a:rPr lang="en-US" sz="2400" dirty="0" err="1"/>
              <a:t>chế</a:t>
            </a:r>
            <a:r>
              <a:rPr lang="en-US" sz="2400" dirty="0"/>
              <a:t> </a:t>
            </a:r>
            <a:r>
              <a:rPr lang="en-US" sz="2400" dirty="0" err="1"/>
              <a:t>biến</a:t>
            </a:r>
            <a:r>
              <a:rPr lang="en-US" sz="2400" dirty="0"/>
              <a:t>, </a:t>
            </a:r>
            <a:r>
              <a:rPr lang="en-US" sz="2400" dirty="0" err="1"/>
              <a:t>phân</a:t>
            </a:r>
            <a:r>
              <a:rPr lang="en-US" sz="2400" dirty="0"/>
              <a:t> </a:t>
            </a:r>
            <a:r>
              <a:rPr lang="en-US" sz="2400" dirty="0" err="1"/>
              <a:t>phối</a:t>
            </a:r>
            <a:r>
              <a:rPr lang="en-US" sz="2400" dirty="0"/>
              <a:t>.</a:t>
            </a:r>
          </a:p>
          <a:p>
            <a:endParaRPr lang="en-US" sz="2400" dirty="0"/>
          </a:p>
        </p:txBody>
      </p:sp>
      <p:pic>
        <p:nvPicPr>
          <p:cNvPr id="4" name="Picture 3" descr="https://cef.vn/wp-content/uploads/2020/01/TXNG-1-768x432.png"/>
          <p:cNvPicPr/>
          <p:nvPr/>
        </p:nvPicPr>
        <p:blipFill>
          <a:blip r:embed="rId3">
            <a:extLst>
              <a:ext uri="{28A0092B-C50C-407E-A947-70E740481C1C}">
                <a14:useLocalDpi xmlns:a14="http://schemas.microsoft.com/office/drawing/2010/main" val="0"/>
              </a:ext>
            </a:extLst>
          </a:blip>
          <a:srcRect/>
          <a:stretch>
            <a:fillRect/>
          </a:stretch>
        </p:blipFill>
        <p:spPr bwMode="auto">
          <a:xfrm>
            <a:off x="6468035" y="2030506"/>
            <a:ext cx="4796118" cy="2514600"/>
          </a:xfrm>
          <a:prstGeom prst="rect">
            <a:avLst/>
          </a:prstGeom>
          <a:noFill/>
          <a:ln>
            <a:noFill/>
          </a:ln>
        </p:spPr>
      </p:pic>
      <p:sp>
        <p:nvSpPr>
          <p:cNvPr id="5" name="Content Placeholder 2"/>
          <p:cNvSpPr txBox="1">
            <a:spLocks/>
          </p:cNvSpPr>
          <p:nvPr/>
        </p:nvSpPr>
        <p:spPr>
          <a:xfrm>
            <a:off x="735106" y="4746208"/>
            <a:ext cx="11404746" cy="2264192"/>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fontAlgn="base"/>
            <a:r>
              <a:rPr lang="en-US" sz="2400" dirty="0" err="1"/>
              <a:t>Nhiều</a:t>
            </a:r>
            <a:r>
              <a:rPr lang="en-US" sz="2400" dirty="0"/>
              <a:t> </a:t>
            </a:r>
            <a:r>
              <a:rPr lang="en-US" sz="2400" dirty="0" err="1"/>
              <a:t>doanh</a:t>
            </a:r>
            <a:r>
              <a:rPr lang="en-US" sz="2400" dirty="0"/>
              <a:t> </a:t>
            </a:r>
            <a:r>
              <a:rPr lang="en-US" sz="2400" dirty="0" err="1"/>
              <a:t>nghiệp</a:t>
            </a:r>
            <a:r>
              <a:rPr lang="en-US" sz="2400" dirty="0"/>
              <a:t> </a:t>
            </a:r>
            <a:r>
              <a:rPr lang="en-US" sz="2400" dirty="0" err="1"/>
              <a:t>đã</a:t>
            </a:r>
            <a:r>
              <a:rPr lang="en-US" sz="2400" dirty="0"/>
              <a:t> </a:t>
            </a:r>
            <a:r>
              <a:rPr lang="en-US" sz="2400" dirty="0" err="1"/>
              <a:t>hướng</a:t>
            </a:r>
            <a:r>
              <a:rPr lang="en-US" sz="2400" dirty="0"/>
              <a:t> </a:t>
            </a:r>
            <a:r>
              <a:rPr lang="en-US" sz="2400" dirty="0" err="1"/>
              <a:t>đến</a:t>
            </a:r>
            <a:r>
              <a:rPr lang="en-US" sz="2400" dirty="0"/>
              <a:t> </a:t>
            </a:r>
            <a:r>
              <a:rPr lang="en-US" sz="2400" dirty="0" err="1"/>
              <a:t>sản</a:t>
            </a:r>
            <a:r>
              <a:rPr lang="en-US" sz="2400" dirty="0"/>
              <a:t> </a:t>
            </a:r>
            <a:r>
              <a:rPr lang="en-US" sz="2400" dirty="0" err="1"/>
              <a:t>xuất</a:t>
            </a:r>
            <a:r>
              <a:rPr lang="en-US" sz="2400" dirty="0"/>
              <a:t> </a:t>
            </a:r>
            <a:r>
              <a:rPr lang="en-US" sz="2400" dirty="0" err="1"/>
              <a:t>thực</a:t>
            </a:r>
            <a:r>
              <a:rPr lang="en-US" sz="2400" dirty="0"/>
              <a:t> </a:t>
            </a:r>
            <a:r>
              <a:rPr lang="en-US" sz="2400" dirty="0" err="1"/>
              <a:t>phẩm</a:t>
            </a:r>
            <a:r>
              <a:rPr lang="en-US" sz="2400" dirty="0"/>
              <a:t> </a:t>
            </a:r>
            <a:r>
              <a:rPr lang="en-US" sz="2400" dirty="0" err="1"/>
              <a:t>đạt</a:t>
            </a:r>
            <a:r>
              <a:rPr lang="en-US" sz="2400" dirty="0"/>
              <a:t> </a:t>
            </a:r>
            <a:r>
              <a:rPr lang="en-US" sz="2400" dirty="0" err="1"/>
              <a:t>các</a:t>
            </a:r>
            <a:r>
              <a:rPr lang="en-US" sz="2400" dirty="0"/>
              <a:t> </a:t>
            </a:r>
            <a:r>
              <a:rPr lang="en-US" sz="2400" dirty="0" err="1"/>
              <a:t>tiêu</a:t>
            </a:r>
            <a:r>
              <a:rPr lang="en-US" sz="2400" dirty="0"/>
              <a:t> </a:t>
            </a:r>
            <a:r>
              <a:rPr lang="en-US" sz="2400" dirty="0" err="1"/>
              <a:t>chuẩn</a:t>
            </a:r>
            <a:r>
              <a:rPr lang="en-US" sz="2400" dirty="0"/>
              <a:t> </a:t>
            </a:r>
            <a:r>
              <a:rPr lang="en-US" sz="2400" dirty="0" err="1"/>
              <a:t>VietGAP</a:t>
            </a:r>
            <a:r>
              <a:rPr lang="en-US" sz="2400" dirty="0"/>
              <a:t>, </a:t>
            </a:r>
            <a:r>
              <a:rPr lang="en-US" sz="2400" dirty="0" err="1"/>
              <a:t>GlobalGAP</a:t>
            </a:r>
            <a:r>
              <a:rPr lang="en-US" sz="2400" dirty="0"/>
              <a:t>, ASC, HACCP…, </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4200" y="66208"/>
            <a:ext cx="1395652" cy="966221"/>
          </a:xfrm>
          <a:prstGeom prst="rect">
            <a:avLst/>
          </a:prstGeom>
        </p:spPr>
      </p:pic>
    </p:spTree>
    <p:extLst>
      <p:ext uri="{BB962C8B-B14F-4D97-AF65-F5344CB8AC3E}">
        <p14:creationId xmlns:p14="http://schemas.microsoft.com/office/powerpoint/2010/main" val="34257521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9302" y="1690910"/>
            <a:ext cx="7546693" cy="2271490"/>
          </a:xfrm>
        </p:spPr>
        <p:style>
          <a:lnRef idx="2">
            <a:schemeClr val="accent2"/>
          </a:lnRef>
          <a:fillRef idx="1">
            <a:schemeClr val="lt1"/>
          </a:fillRef>
          <a:effectRef idx="0">
            <a:schemeClr val="accent2"/>
          </a:effectRef>
          <a:fontRef idx="minor">
            <a:schemeClr val="dk1"/>
          </a:fontRef>
        </p:style>
        <p:txBody>
          <a:bodyPr>
            <a:noAutofit/>
          </a:bodyPr>
          <a:lstStyle/>
          <a:p>
            <a:r>
              <a:rPr lang="en-US" sz="2800" dirty="0" err="1" smtClean="0"/>
              <a:t>Mã</a:t>
            </a:r>
            <a:r>
              <a:rPr lang="en-US" sz="2800" dirty="0" smtClean="0"/>
              <a:t> </a:t>
            </a:r>
            <a:r>
              <a:rPr lang="en-US" sz="2800" dirty="0" err="1"/>
              <a:t>số</a:t>
            </a:r>
            <a:r>
              <a:rPr lang="en-US" sz="2800" dirty="0"/>
              <a:t> </a:t>
            </a:r>
            <a:r>
              <a:rPr lang="en-US" sz="2800" dirty="0" err="1"/>
              <a:t>vùng</a:t>
            </a:r>
            <a:r>
              <a:rPr lang="en-US" sz="2800" dirty="0"/>
              <a:t> </a:t>
            </a:r>
            <a:r>
              <a:rPr lang="en-US" sz="2800" dirty="0" err="1" smtClean="0"/>
              <a:t>trồng</a:t>
            </a:r>
            <a:r>
              <a:rPr lang="en-US" sz="2800" dirty="0" smtClean="0"/>
              <a:t/>
            </a:r>
            <a:br>
              <a:rPr lang="en-US" sz="2800" dirty="0" smtClean="0"/>
            </a:br>
            <a:r>
              <a:rPr lang="en-US" sz="2800" dirty="0" err="1" smtClean="0"/>
              <a:t>là</a:t>
            </a:r>
            <a:r>
              <a:rPr lang="en-US" sz="2800" dirty="0" smtClean="0"/>
              <a:t> </a:t>
            </a:r>
            <a:r>
              <a:rPr lang="en-US" sz="2800" dirty="0" err="1"/>
              <a:t>mã</a:t>
            </a:r>
            <a:r>
              <a:rPr lang="en-US" sz="2800" dirty="0"/>
              <a:t> </a:t>
            </a:r>
            <a:r>
              <a:rPr lang="en-US" sz="2800" dirty="0" err="1"/>
              <a:t>số</a:t>
            </a:r>
            <a:r>
              <a:rPr lang="en-US" sz="2800" dirty="0"/>
              <a:t> </a:t>
            </a:r>
            <a:r>
              <a:rPr lang="en-US" sz="2800" dirty="0" err="1"/>
              <a:t>định</a:t>
            </a:r>
            <a:r>
              <a:rPr lang="en-US" sz="2800" dirty="0"/>
              <a:t> </a:t>
            </a:r>
            <a:r>
              <a:rPr lang="en-US" sz="2800" dirty="0" err="1"/>
              <a:t>danh</a:t>
            </a:r>
            <a:r>
              <a:rPr lang="en-US" sz="2800" dirty="0"/>
              <a:t> </a:t>
            </a:r>
            <a:r>
              <a:rPr lang="en-US" sz="2800" dirty="0" err="1"/>
              <a:t>cho</a:t>
            </a:r>
            <a:r>
              <a:rPr lang="en-US" sz="2800" dirty="0"/>
              <a:t> </a:t>
            </a:r>
            <a:r>
              <a:rPr lang="en-US" sz="2800" dirty="0" err="1"/>
              <a:t>một</a:t>
            </a:r>
            <a:r>
              <a:rPr lang="en-US" sz="2800" dirty="0"/>
              <a:t> </a:t>
            </a:r>
            <a:r>
              <a:rPr lang="en-US" sz="2800" dirty="0" err="1"/>
              <a:t>vùng</a:t>
            </a:r>
            <a:r>
              <a:rPr lang="en-US" sz="2800" dirty="0"/>
              <a:t> </a:t>
            </a:r>
            <a:r>
              <a:rPr lang="en-US" sz="2800" dirty="0" err="1"/>
              <a:t>trồng</a:t>
            </a:r>
            <a:r>
              <a:rPr lang="en-US" sz="2800" dirty="0"/>
              <a:t> </a:t>
            </a:r>
            <a:r>
              <a:rPr lang="en-US" sz="2800" dirty="0" err="1"/>
              <a:t>trọt</a:t>
            </a:r>
            <a:r>
              <a:rPr lang="en-US" sz="2800" dirty="0"/>
              <a:t> </a:t>
            </a:r>
            <a:r>
              <a:rPr lang="en-US" sz="2800" dirty="0" err="1"/>
              <a:t>nhằm</a:t>
            </a:r>
            <a:r>
              <a:rPr lang="en-US" sz="2800" dirty="0"/>
              <a:t> </a:t>
            </a:r>
            <a:r>
              <a:rPr lang="en-US" sz="2800" dirty="0" err="1"/>
              <a:t>theo</a:t>
            </a:r>
            <a:r>
              <a:rPr lang="en-US" sz="2800" dirty="0"/>
              <a:t> </a:t>
            </a:r>
            <a:r>
              <a:rPr lang="en-US" sz="2800" dirty="0" err="1"/>
              <a:t>dõi</a:t>
            </a:r>
            <a:r>
              <a:rPr lang="en-US" sz="2800" dirty="0"/>
              <a:t> </a:t>
            </a:r>
            <a:r>
              <a:rPr lang="en-US" sz="2800" dirty="0" err="1"/>
              <a:t>và</a:t>
            </a:r>
            <a:r>
              <a:rPr lang="en-US" sz="2800" dirty="0"/>
              <a:t> </a:t>
            </a:r>
            <a:r>
              <a:rPr lang="en-US" sz="2800" dirty="0" err="1"/>
              <a:t>kiểm</a:t>
            </a:r>
            <a:r>
              <a:rPr lang="en-US" sz="2800" dirty="0"/>
              <a:t> </a:t>
            </a:r>
            <a:r>
              <a:rPr lang="en-US" sz="2800" dirty="0" err="1"/>
              <a:t>soát</a:t>
            </a:r>
            <a:r>
              <a:rPr lang="en-US" sz="2800" dirty="0"/>
              <a:t> </a:t>
            </a:r>
            <a:r>
              <a:rPr lang="en-US" sz="2800" dirty="0" err="1"/>
              <a:t>tình</a:t>
            </a:r>
            <a:r>
              <a:rPr lang="en-US" sz="2800" dirty="0"/>
              <a:t> </a:t>
            </a:r>
            <a:r>
              <a:rPr lang="en-US" sz="2800" dirty="0" err="1"/>
              <a:t>hình</a:t>
            </a:r>
            <a:r>
              <a:rPr lang="en-US" sz="2800" dirty="0"/>
              <a:t> </a:t>
            </a:r>
            <a:r>
              <a:rPr lang="en-US" sz="2800" dirty="0" err="1"/>
              <a:t>sản</a:t>
            </a:r>
            <a:r>
              <a:rPr lang="en-US" sz="2800" dirty="0"/>
              <a:t> </a:t>
            </a:r>
            <a:r>
              <a:rPr lang="en-US" sz="2800" dirty="0" err="1"/>
              <a:t>xuất</a:t>
            </a:r>
            <a:r>
              <a:rPr lang="en-US" sz="2800" dirty="0"/>
              <a:t>; </a:t>
            </a:r>
            <a:r>
              <a:rPr lang="en-US" sz="2800" dirty="0" err="1"/>
              <a:t>kiểm</a:t>
            </a:r>
            <a:r>
              <a:rPr lang="en-US" sz="2800" dirty="0"/>
              <a:t> </a:t>
            </a:r>
            <a:r>
              <a:rPr lang="en-US" sz="2800" dirty="0" err="1"/>
              <a:t>soát</a:t>
            </a:r>
            <a:r>
              <a:rPr lang="en-US" sz="2800" dirty="0"/>
              <a:t> </a:t>
            </a:r>
            <a:r>
              <a:rPr lang="en-US" sz="2800" dirty="0" err="1"/>
              <a:t>chất</a:t>
            </a:r>
            <a:r>
              <a:rPr lang="en-US" sz="2800" dirty="0"/>
              <a:t> </a:t>
            </a:r>
            <a:r>
              <a:rPr lang="en-US" sz="2800" dirty="0" err="1"/>
              <a:t>lượng</a:t>
            </a:r>
            <a:r>
              <a:rPr lang="en-US" sz="2800" dirty="0"/>
              <a:t> </a:t>
            </a:r>
            <a:r>
              <a:rPr lang="en-US" sz="2800" dirty="0" err="1"/>
              <a:t>sản</a:t>
            </a:r>
            <a:r>
              <a:rPr lang="en-US" sz="2800" dirty="0"/>
              <a:t> </a:t>
            </a:r>
            <a:r>
              <a:rPr lang="en-US" sz="2800" dirty="0" err="1"/>
              <a:t>phẩm</a:t>
            </a:r>
            <a:r>
              <a:rPr lang="en-US" sz="2800" dirty="0"/>
              <a:t>; </a:t>
            </a:r>
            <a:r>
              <a:rPr lang="en-US" sz="2800" dirty="0" err="1"/>
              <a:t>truy</a:t>
            </a:r>
            <a:r>
              <a:rPr lang="en-US" sz="2800" dirty="0"/>
              <a:t> </a:t>
            </a:r>
            <a:r>
              <a:rPr lang="en-US" sz="2800" dirty="0" err="1"/>
              <a:t>xuất</a:t>
            </a:r>
            <a:r>
              <a:rPr lang="en-US" sz="2800" dirty="0"/>
              <a:t> </a:t>
            </a:r>
            <a:r>
              <a:rPr lang="en-US" sz="2800" dirty="0" err="1"/>
              <a:t>nguồn</a:t>
            </a:r>
            <a:r>
              <a:rPr lang="en-US" sz="2800" dirty="0"/>
              <a:t> </a:t>
            </a:r>
            <a:r>
              <a:rPr lang="en-US" sz="2800" dirty="0" err="1"/>
              <a:t>gốc</a:t>
            </a:r>
            <a:r>
              <a:rPr lang="en-US" sz="2800" dirty="0"/>
              <a:t> </a:t>
            </a:r>
            <a:r>
              <a:rPr lang="en-US" sz="2800" dirty="0" err="1"/>
              <a:t>sản</a:t>
            </a:r>
            <a:r>
              <a:rPr lang="en-US" sz="2800" dirty="0"/>
              <a:t> </a:t>
            </a:r>
            <a:r>
              <a:rPr lang="en-US" sz="2800" dirty="0" err="1"/>
              <a:t>phẩm</a:t>
            </a:r>
            <a:r>
              <a:rPr lang="en-US" sz="2800" dirty="0"/>
              <a:t> </a:t>
            </a:r>
            <a:r>
              <a:rPr lang="en-US" sz="2800" dirty="0" err="1"/>
              <a:t>cây</a:t>
            </a:r>
            <a:r>
              <a:rPr lang="en-US" sz="2800" dirty="0"/>
              <a:t> </a:t>
            </a:r>
            <a:r>
              <a:rPr lang="en-US" sz="2800" dirty="0" err="1"/>
              <a:t>trồng</a:t>
            </a:r>
            <a:r>
              <a:rPr lang="en-US" sz="2800" dirty="0"/>
              <a:t>.</a:t>
            </a:r>
            <a:br>
              <a:rPr lang="en-US" sz="2800" dirty="0"/>
            </a:br>
            <a:endParaRPr lang="en-US" sz="2800" dirty="0"/>
          </a:p>
        </p:txBody>
      </p:sp>
      <p:sp>
        <p:nvSpPr>
          <p:cNvPr id="3" name="Content Placeholder 2"/>
          <p:cNvSpPr>
            <a:spLocks noGrp="1"/>
          </p:cNvSpPr>
          <p:nvPr>
            <p:ph idx="1"/>
          </p:nvPr>
        </p:nvSpPr>
        <p:spPr>
          <a:xfrm>
            <a:off x="1752600" y="4343400"/>
            <a:ext cx="9866313" cy="3777622"/>
          </a:xfrm>
        </p:spPr>
        <p:txBody>
          <a:bodyPr>
            <a:normAutofit/>
          </a:bodyPr>
          <a:lstStyle/>
          <a:p>
            <a:r>
              <a:rPr lang="en-US" sz="2800" dirty="0" err="1">
                <a:effectLst>
                  <a:outerShdw blurRad="38100" dist="19050" dir="2700000" algn="tl">
                    <a:schemeClr val="dk1">
                      <a:alpha val="40000"/>
                    </a:schemeClr>
                  </a:outerShdw>
                </a:effectLst>
              </a:rPr>
              <a:t>Việc</a:t>
            </a:r>
            <a:r>
              <a:rPr lang="en-US" sz="2800" dirty="0">
                <a:effectLst>
                  <a:outerShdw blurRad="38100" dist="19050" dir="2700000" algn="tl">
                    <a:schemeClr val="dk1">
                      <a:alpha val="40000"/>
                    </a:schemeClr>
                  </a:outerShdw>
                </a:effectLst>
              </a:rPr>
              <a:t> </a:t>
            </a:r>
            <a:r>
              <a:rPr lang="en-US" sz="2800" dirty="0" err="1">
                <a:effectLst>
                  <a:outerShdw blurRad="38100" dist="19050" dir="2700000" algn="tl">
                    <a:schemeClr val="dk1">
                      <a:alpha val="40000"/>
                    </a:schemeClr>
                  </a:outerShdw>
                </a:effectLst>
              </a:rPr>
              <a:t>cấp</a:t>
            </a:r>
            <a:r>
              <a:rPr lang="en-US" sz="2800" dirty="0">
                <a:effectLst>
                  <a:outerShdw blurRad="38100" dist="19050" dir="2700000" algn="tl">
                    <a:schemeClr val="dk1">
                      <a:alpha val="40000"/>
                    </a:schemeClr>
                  </a:outerShdw>
                </a:effectLst>
              </a:rPr>
              <a:t> </a:t>
            </a:r>
            <a:r>
              <a:rPr lang="en-US" sz="2800" dirty="0" err="1">
                <a:effectLst>
                  <a:outerShdw blurRad="38100" dist="19050" dir="2700000" algn="tl">
                    <a:schemeClr val="dk1">
                      <a:alpha val="40000"/>
                    </a:schemeClr>
                  </a:outerShdw>
                </a:effectLst>
              </a:rPr>
              <a:t>mã</a:t>
            </a:r>
            <a:r>
              <a:rPr lang="en-US" sz="2800" dirty="0">
                <a:effectLst>
                  <a:outerShdw blurRad="38100" dist="19050" dir="2700000" algn="tl">
                    <a:schemeClr val="dk1">
                      <a:alpha val="40000"/>
                    </a:schemeClr>
                  </a:outerShdw>
                </a:effectLst>
              </a:rPr>
              <a:t> </a:t>
            </a:r>
            <a:r>
              <a:rPr lang="en-US" sz="2800" dirty="0" err="1">
                <a:effectLst>
                  <a:outerShdw blurRad="38100" dist="19050" dir="2700000" algn="tl">
                    <a:schemeClr val="dk1">
                      <a:alpha val="40000"/>
                    </a:schemeClr>
                  </a:outerShdw>
                </a:effectLst>
              </a:rPr>
              <a:t>số</a:t>
            </a:r>
            <a:r>
              <a:rPr lang="en-US" sz="2800" dirty="0">
                <a:effectLst>
                  <a:outerShdw blurRad="38100" dist="19050" dir="2700000" algn="tl">
                    <a:schemeClr val="dk1">
                      <a:alpha val="40000"/>
                    </a:schemeClr>
                  </a:outerShdw>
                </a:effectLst>
              </a:rPr>
              <a:t> </a:t>
            </a:r>
            <a:r>
              <a:rPr lang="en-US" sz="2800" dirty="0" err="1">
                <a:effectLst>
                  <a:outerShdw blurRad="38100" dist="19050" dir="2700000" algn="tl">
                    <a:schemeClr val="dk1">
                      <a:alpha val="40000"/>
                    </a:schemeClr>
                  </a:outerShdw>
                </a:effectLst>
              </a:rPr>
              <a:t>vùng</a:t>
            </a:r>
            <a:r>
              <a:rPr lang="en-US" sz="2800" dirty="0">
                <a:effectLst>
                  <a:outerShdw blurRad="38100" dist="19050" dir="2700000" algn="tl">
                    <a:schemeClr val="dk1">
                      <a:alpha val="40000"/>
                    </a:schemeClr>
                  </a:outerShdw>
                </a:effectLst>
              </a:rPr>
              <a:t> </a:t>
            </a:r>
            <a:r>
              <a:rPr lang="en-US" sz="2800" dirty="0" err="1">
                <a:effectLst>
                  <a:outerShdw blurRad="38100" dist="19050" dir="2700000" algn="tl">
                    <a:schemeClr val="dk1">
                      <a:alpha val="40000"/>
                    </a:schemeClr>
                  </a:outerShdw>
                </a:effectLst>
              </a:rPr>
              <a:t>trồng</a:t>
            </a:r>
            <a:r>
              <a:rPr lang="en-US" sz="2800" dirty="0">
                <a:effectLst>
                  <a:outerShdw blurRad="38100" dist="19050" dir="2700000" algn="tl">
                    <a:schemeClr val="dk1">
                      <a:alpha val="40000"/>
                    </a:schemeClr>
                  </a:outerShdw>
                </a:effectLst>
              </a:rPr>
              <a:t> </a:t>
            </a:r>
            <a:r>
              <a:rPr lang="en-US" sz="2800" dirty="0" err="1">
                <a:effectLst>
                  <a:outerShdw blurRad="38100" dist="19050" dir="2700000" algn="tl">
                    <a:schemeClr val="dk1">
                      <a:alpha val="40000"/>
                    </a:schemeClr>
                  </a:outerShdw>
                </a:effectLst>
              </a:rPr>
              <a:t>không</a:t>
            </a:r>
            <a:r>
              <a:rPr lang="en-US" sz="2800" dirty="0">
                <a:effectLst>
                  <a:outerShdw blurRad="38100" dist="19050" dir="2700000" algn="tl">
                    <a:schemeClr val="dk1">
                      <a:alpha val="40000"/>
                    </a:schemeClr>
                  </a:outerShdw>
                </a:effectLst>
              </a:rPr>
              <a:t> </a:t>
            </a:r>
            <a:r>
              <a:rPr lang="en-US" sz="2800" dirty="0" err="1">
                <a:effectLst>
                  <a:outerShdw blurRad="38100" dist="19050" dir="2700000" algn="tl">
                    <a:schemeClr val="dk1">
                      <a:alpha val="40000"/>
                    </a:schemeClr>
                  </a:outerShdw>
                </a:effectLst>
              </a:rPr>
              <a:t>những</a:t>
            </a:r>
            <a:r>
              <a:rPr lang="en-US" sz="2800" dirty="0">
                <a:effectLst>
                  <a:outerShdw blurRad="38100" dist="19050" dir="2700000" algn="tl">
                    <a:schemeClr val="dk1">
                      <a:alpha val="40000"/>
                    </a:schemeClr>
                  </a:outerShdw>
                </a:effectLst>
              </a:rPr>
              <a:t> </a:t>
            </a:r>
            <a:r>
              <a:rPr lang="en-US" sz="2800" dirty="0" err="1">
                <a:effectLst>
                  <a:outerShdw blurRad="38100" dist="19050" dir="2700000" algn="tl">
                    <a:schemeClr val="dk1">
                      <a:alpha val="40000"/>
                    </a:schemeClr>
                  </a:outerShdw>
                </a:effectLst>
              </a:rPr>
              <a:t>giúp</a:t>
            </a:r>
            <a:r>
              <a:rPr lang="en-US" sz="2800" dirty="0">
                <a:effectLst>
                  <a:outerShdw blurRad="38100" dist="19050" dir="2700000" algn="tl">
                    <a:schemeClr val="dk1">
                      <a:alpha val="40000"/>
                    </a:schemeClr>
                  </a:outerShdw>
                </a:effectLst>
              </a:rPr>
              <a:t> </a:t>
            </a:r>
            <a:r>
              <a:rPr lang="en-US" sz="2800" dirty="0" err="1">
                <a:effectLst>
                  <a:outerShdw blurRad="38100" dist="19050" dir="2700000" algn="tl">
                    <a:schemeClr val="dk1">
                      <a:alpha val="40000"/>
                    </a:schemeClr>
                  </a:outerShdw>
                </a:effectLst>
              </a:rPr>
              <a:t>truy</a:t>
            </a:r>
            <a:r>
              <a:rPr lang="en-US" sz="2800" dirty="0">
                <a:effectLst>
                  <a:outerShdw blurRad="38100" dist="19050" dir="2700000" algn="tl">
                    <a:schemeClr val="dk1">
                      <a:alpha val="40000"/>
                    </a:schemeClr>
                  </a:outerShdw>
                </a:effectLst>
              </a:rPr>
              <a:t> </a:t>
            </a:r>
            <a:r>
              <a:rPr lang="en-US" sz="2800" dirty="0" err="1">
                <a:effectLst>
                  <a:outerShdw blurRad="38100" dist="19050" dir="2700000" algn="tl">
                    <a:schemeClr val="dk1">
                      <a:alpha val="40000"/>
                    </a:schemeClr>
                  </a:outerShdw>
                </a:effectLst>
              </a:rPr>
              <a:t>xuất</a:t>
            </a:r>
            <a:r>
              <a:rPr lang="en-US" sz="2800" dirty="0">
                <a:effectLst>
                  <a:outerShdw blurRad="38100" dist="19050" dir="2700000" algn="tl">
                    <a:schemeClr val="dk1">
                      <a:alpha val="40000"/>
                    </a:schemeClr>
                  </a:outerShdw>
                </a:effectLst>
              </a:rPr>
              <a:t> </a:t>
            </a:r>
            <a:r>
              <a:rPr lang="en-US" sz="2800" dirty="0" err="1">
                <a:effectLst>
                  <a:outerShdw blurRad="38100" dist="19050" dir="2700000" algn="tl">
                    <a:schemeClr val="dk1">
                      <a:alpha val="40000"/>
                    </a:schemeClr>
                  </a:outerShdw>
                </a:effectLst>
              </a:rPr>
              <a:t>nguồn</a:t>
            </a:r>
            <a:r>
              <a:rPr lang="en-US" sz="2800" dirty="0">
                <a:effectLst>
                  <a:outerShdw blurRad="38100" dist="19050" dir="2700000" algn="tl">
                    <a:schemeClr val="dk1">
                      <a:alpha val="40000"/>
                    </a:schemeClr>
                  </a:outerShdw>
                </a:effectLst>
              </a:rPr>
              <a:t> </a:t>
            </a:r>
            <a:r>
              <a:rPr lang="en-US" sz="2800" dirty="0" err="1">
                <a:effectLst>
                  <a:outerShdw blurRad="38100" dist="19050" dir="2700000" algn="tl">
                    <a:schemeClr val="dk1">
                      <a:alpha val="40000"/>
                    </a:schemeClr>
                  </a:outerShdw>
                </a:effectLst>
              </a:rPr>
              <a:t>gốc</a:t>
            </a:r>
            <a:r>
              <a:rPr lang="en-US" sz="2800" dirty="0">
                <a:effectLst>
                  <a:outerShdw blurRad="38100" dist="19050" dir="2700000" algn="tl">
                    <a:schemeClr val="dk1">
                      <a:alpha val="40000"/>
                    </a:schemeClr>
                  </a:outerShdw>
                </a:effectLst>
              </a:rPr>
              <a:t> </a:t>
            </a:r>
            <a:r>
              <a:rPr lang="en-US" sz="2800" dirty="0" err="1">
                <a:effectLst>
                  <a:outerShdw blurRad="38100" dist="19050" dir="2700000" algn="tl">
                    <a:schemeClr val="dk1">
                      <a:alpha val="40000"/>
                    </a:schemeClr>
                  </a:outerShdw>
                </a:effectLst>
              </a:rPr>
              <a:t>mà</a:t>
            </a:r>
            <a:r>
              <a:rPr lang="en-US" sz="2800" dirty="0">
                <a:effectLst>
                  <a:outerShdw blurRad="38100" dist="19050" dir="2700000" algn="tl">
                    <a:schemeClr val="dk1">
                      <a:alpha val="40000"/>
                    </a:schemeClr>
                  </a:outerShdw>
                </a:effectLst>
              </a:rPr>
              <a:t> </a:t>
            </a:r>
            <a:r>
              <a:rPr lang="en-US" sz="2800" dirty="0" err="1">
                <a:effectLst>
                  <a:outerShdw blurRad="38100" dist="19050" dir="2700000" algn="tl">
                    <a:schemeClr val="dk1">
                      <a:alpha val="40000"/>
                    </a:schemeClr>
                  </a:outerShdw>
                </a:effectLst>
              </a:rPr>
              <a:t>còn</a:t>
            </a:r>
            <a:r>
              <a:rPr lang="en-US" sz="2800" dirty="0">
                <a:effectLst>
                  <a:outerShdw blurRad="38100" dist="19050" dir="2700000" algn="tl">
                    <a:schemeClr val="dk1">
                      <a:alpha val="40000"/>
                    </a:schemeClr>
                  </a:outerShdw>
                </a:effectLst>
              </a:rPr>
              <a:t> </a:t>
            </a:r>
            <a:r>
              <a:rPr lang="en-US" sz="2800" dirty="0" err="1">
                <a:effectLst>
                  <a:outerShdw blurRad="38100" dist="19050" dir="2700000" algn="tl">
                    <a:schemeClr val="dk1">
                      <a:alpha val="40000"/>
                    </a:schemeClr>
                  </a:outerShdw>
                </a:effectLst>
              </a:rPr>
              <a:t>gắn</a:t>
            </a:r>
            <a:r>
              <a:rPr lang="en-US" sz="2800" dirty="0">
                <a:effectLst>
                  <a:outerShdw blurRad="38100" dist="19050" dir="2700000" algn="tl">
                    <a:schemeClr val="dk1">
                      <a:alpha val="40000"/>
                    </a:schemeClr>
                  </a:outerShdw>
                </a:effectLst>
              </a:rPr>
              <a:t> </a:t>
            </a:r>
            <a:r>
              <a:rPr lang="en-US" sz="2800" dirty="0" err="1">
                <a:effectLst>
                  <a:outerShdw blurRad="38100" dist="19050" dir="2700000" algn="tl">
                    <a:schemeClr val="dk1">
                      <a:alpha val="40000"/>
                    </a:schemeClr>
                  </a:outerShdw>
                </a:effectLst>
              </a:rPr>
              <a:t>chặt</a:t>
            </a:r>
            <a:r>
              <a:rPr lang="en-US" sz="2800" dirty="0">
                <a:effectLst>
                  <a:outerShdw blurRad="38100" dist="19050" dir="2700000" algn="tl">
                    <a:schemeClr val="dk1">
                      <a:alpha val="40000"/>
                    </a:schemeClr>
                  </a:outerShdw>
                </a:effectLst>
              </a:rPr>
              <a:t> </a:t>
            </a:r>
            <a:r>
              <a:rPr lang="en-US" sz="2800" dirty="0" err="1">
                <a:effectLst>
                  <a:outerShdw blurRad="38100" dist="19050" dir="2700000" algn="tl">
                    <a:schemeClr val="dk1">
                      <a:alpha val="40000"/>
                    </a:schemeClr>
                  </a:outerShdw>
                </a:effectLst>
              </a:rPr>
              <a:t>sản</a:t>
            </a:r>
            <a:r>
              <a:rPr lang="en-US" sz="2800" dirty="0">
                <a:effectLst>
                  <a:outerShdw blurRad="38100" dist="19050" dir="2700000" algn="tl">
                    <a:schemeClr val="dk1">
                      <a:alpha val="40000"/>
                    </a:schemeClr>
                  </a:outerShdw>
                </a:effectLst>
              </a:rPr>
              <a:t> </a:t>
            </a:r>
            <a:r>
              <a:rPr lang="en-US" sz="2800" dirty="0" err="1"/>
              <a:t>xuất</a:t>
            </a:r>
            <a:r>
              <a:rPr lang="en-US" sz="2800" dirty="0"/>
              <a:t> </a:t>
            </a:r>
            <a:r>
              <a:rPr lang="en-US" sz="2800" dirty="0" err="1"/>
              <a:t>theo</a:t>
            </a:r>
            <a:r>
              <a:rPr lang="en-US" sz="2800" dirty="0"/>
              <a:t> </a:t>
            </a:r>
            <a:r>
              <a:rPr lang="en-US" sz="2800" dirty="0" err="1"/>
              <a:t>quy</a:t>
            </a:r>
            <a:r>
              <a:rPr lang="en-US" sz="2800" dirty="0"/>
              <a:t> </a:t>
            </a:r>
            <a:r>
              <a:rPr lang="en-US" sz="2800" dirty="0" err="1"/>
              <a:t>trình</a:t>
            </a:r>
            <a:r>
              <a:rPr lang="en-US" sz="2800" dirty="0"/>
              <a:t> </a:t>
            </a:r>
            <a:r>
              <a:rPr lang="en-US" sz="2800" dirty="0" err="1"/>
              <a:t>nhất</a:t>
            </a:r>
            <a:r>
              <a:rPr lang="en-US" sz="2800" dirty="0"/>
              <a:t> </a:t>
            </a:r>
            <a:r>
              <a:rPr lang="en-US" sz="2800" dirty="0" err="1"/>
              <a:t>định</a:t>
            </a:r>
            <a:r>
              <a:rPr lang="en-US" sz="2800" dirty="0"/>
              <a:t> </a:t>
            </a:r>
            <a:r>
              <a:rPr lang="en-US" sz="2800" dirty="0" err="1"/>
              <a:t>để</a:t>
            </a:r>
            <a:r>
              <a:rPr lang="en-US" sz="2800" dirty="0"/>
              <a:t> </a:t>
            </a:r>
            <a:r>
              <a:rPr lang="en-US" sz="2800" dirty="0" err="1"/>
              <a:t>đáp</a:t>
            </a:r>
            <a:r>
              <a:rPr lang="en-US" sz="2800" dirty="0"/>
              <a:t> </a:t>
            </a:r>
            <a:r>
              <a:rPr lang="en-US" sz="2800" dirty="0" err="1"/>
              <a:t>ứng</a:t>
            </a:r>
            <a:r>
              <a:rPr lang="en-US" sz="2800" dirty="0"/>
              <a:t> </a:t>
            </a:r>
            <a:r>
              <a:rPr lang="en-US" sz="2800" dirty="0" err="1"/>
              <a:t>yêu</a:t>
            </a:r>
            <a:r>
              <a:rPr lang="en-US" sz="2800" dirty="0"/>
              <a:t> </a:t>
            </a:r>
            <a:r>
              <a:rPr lang="en-US" sz="2800" dirty="0" err="1"/>
              <a:t>cầu</a:t>
            </a:r>
            <a:r>
              <a:rPr lang="en-US" sz="2800" dirty="0"/>
              <a:t> </a:t>
            </a:r>
            <a:r>
              <a:rPr lang="en-US" sz="2800" dirty="0" err="1"/>
              <a:t>của</a:t>
            </a:r>
            <a:r>
              <a:rPr lang="en-US" sz="2800" dirty="0"/>
              <a:t> </a:t>
            </a:r>
            <a:r>
              <a:rPr lang="en-US" sz="2800" dirty="0" err="1"/>
              <a:t>nước</a:t>
            </a:r>
            <a:r>
              <a:rPr lang="en-US" sz="2800" dirty="0"/>
              <a:t> </a:t>
            </a:r>
            <a:r>
              <a:rPr lang="en-US" sz="2800" dirty="0" err="1"/>
              <a:t>nhập</a:t>
            </a:r>
            <a:r>
              <a:rPr lang="en-US" sz="2800" dirty="0"/>
              <a:t> </a:t>
            </a:r>
            <a:r>
              <a:rPr lang="en-US" sz="2800" dirty="0" err="1"/>
              <a:t>khẩu</a:t>
            </a:r>
            <a:r>
              <a:rPr lang="en-US" sz="2800" dirty="0"/>
              <a:t>, </a:t>
            </a:r>
            <a:r>
              <a:rPr lang="en-US" sz="2800" dirty="0" err="1"/>
              <a:t>giúp</a:t>
            </a:r>
            <a:r>
              <a:rPr lang="en-US" sz="2800" dirty="0"/>
              <a:t> </a:t>
            </a:r>
            <a:r>
              <a:rPr lang="en-US" sz="2800" dirty="0" err="1"/>
              <a:t>nông</a:t>
            </a:r>
            <a:r>
              <a:rPr lang="en-US" sz="2800" dirty="0"/>
              <a:t> </a:t>
            </a:r>
            <a:r>
              <a:rPr lang="en-US" sz="2800" dirty="0" err="1"/>
              <a:t>dân</a:t>
            </a:r>
            <a:r>
              <a:rPr lang="en-US" sz="2800" dirty="0"/>
              <a:t> ý </a:t>
            </a:r>
            <a:r>
              <a:rPr lang="en-US" sz="2800" dirty="0" err="1"/>
              <a:t>thức</a:t>
            </a:r>
            <a:r>
              <a:rPr lang="en-US" sz="2800" dirty="0"/>
              <a:t> </a:t>
            </a:r>
            <a:r>
              <a:rPr lang="en-US" sz="2800" dirty="0" err="1"/>
              <a:t>được</a:t>
            </a:r>
            <a:r>
              <a:rPr lang="en-US" sz="2800" dirty="0"/>
              <a:t> </a:t>
            </a:r>
            <a:r>
              <a:rPr lang="en-US" sz="2800" dirty="0" err="1"/>
              <a:t>vấn</a:t>
            </a:r>
            <a:r>
              <a:rPr lang="en-US" sz="2800" dirty="0"/>
              <a:t> </a:t>
            </a:r>
            <a:r>
              <a:rPr lang="en-US" sz="2800" dirty="0" err="1"/>
              <a:t>đề</a:t>
            </a:r>
            <a:r>
              <a:rPr lang="en-US" sz="2800" dirty="0"/>
              <a:t> </a:t>
            </a:r>
            <a:r>
              <a:rPr lang="en-US" sz="2800" dirty="0" err="1"/>
              <a:t>sản</a:t>
            </a:r>
            <a:r>
              <a:rPr lang="en-US" sz="2800" dirty="0"/>
              <a:t> </a:t>
            </a:r>
            <a:r>
              <a:rPr lang="en-US" sz="2800" dirty="0" err="1"/>
              <a:t>xuất</a:t>
            </a:r>
            <a:r>
              <a:rPr lang="en-US" sz="2800" dirty="0"/>
              <a:t> </a:t>
            </a:r>
            <a:r>
              <a:rPr lang="en-US" sz="2800" dirty="0" err="1"/>
              <a:t>liên</a:t>
            </a:r>
            <a:r>
              <a:rPr lang="en-US" sz="2800" dirty="0"/>
              <a:t> quan </a:t>
            </a:r>
            <a:r>
              <a:rPr lang="en-US" sz="2800" dirty="0" err="1"/>
              <a:t>chặt</a:t>
            </a:r>
            <a:r>
              <a:rPr lang="en-US" sz="2800" dirty="0"/>
              <a:t> </a:t>
            </a:r>
            <a:r>
              <a:rPr lang="en-US" sz="2800" dirty="0" err="1"/>
              <a:t>chẽ</a:t>
            </a:r>
            <a:r>
              <a:rPr lang="en-US" sz="2800" dirty="0"/>
              <a:t> </a:t>
            </a:r>
            <a:r>
              <a:rPr lang="en-US" sz="2800" dirty="0" err="1"/>
              <a:t>đến</a:t>
            </a:r>
            <a:r>
              <a:rPr lang="en-US" sz="2800" dirty="0"/>
              <a:t> </a:t>
            </a:r>
            <a:r>
              <a:rPr lang="en-US" sz="2800" dirty="0" err="1"/>
              <a:t>chất</a:t>
            </a:r>
            <a:r>
              <a:rPr lang="en-US" sz="2800" dirty="0"/>
              <a:t> </a:t>
            </a:r>
            <a:r>
              <a:rPr lang="en-US" sz="2800" dirty="0" err="1"/>
              <a:t>lượng</a:t>
            </a:r>
            <a:r>
              <a:rPr lang="en-US" sz="2800" dirty="0"/>
              <a:t> </a:t>
            </a:r>
            <a:r>
              <a:rPr lang="en-US" sz="2800" dirty="0" err="1"/>
              <a:t>và</a:t>
            </a:r>
            <a:r>
              <a:rPr lang="en-US" sz="2800" dirty="0"/>
              <a:t> </a:t>
            </a:r>
            <a:r>
              <a:rPr lang="en-US" sz="2800" dirty="0" err="1"/>
              <a:t>giá</a:t>
            </a:r>
            <a:r>
              <a:rPr lang="en-US" sz="2800" dirty="0"/>
              <a:t> </a:t>
            </a:r>
            <a:r>
              <a:rPr lang="en-US" sz="2800" dirty="0" err="1"/>
              <a:t>thành</a:t>
            </a:r>
            <a:r>
              <a:rPr lang="en-US" sz="2800" dirty="0"/>
              <a:t> </a:t>
            </a:r>
            <a:r>
              <a:rPr lang="en-US" sz="2800" dirty="0" err="1"/>
              <a:t>sản</a:t>
            </a:r>
            <a:r>
              <a:rPr lang="en-US" sz="2800" dirty="0"/>
              <a:t> </a:t>
            </a:r>
            <a:r>
              <a:rPr lang="en-US" sz="2800" dirty="0" err="1"/>
              <a:t>phẩm</a:t>
            </a:r>
            <a:r>
              <a:rPr lang="en-US" sz="2800" dirty="0" smtClean="0"/>
              <a:t>.</a:t>
            </a:r>
            <a:endParaRPr lang="en-US" sz="28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34501" y="2573402"/>
            <a:ext cx="2514202" cy="1769998"/>
          </a:xfrm>
          <a:prstGeom prst="rect">
            <a:avLst/>
          </a:prstGeom>
          <a:ln>
            <a:solidFill>
              <a:schemeClr val="accent1"/>
            </a:solidFill>
          </a:ln>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4200" y="66208"/>
            <a:ext cx="1395652" cy="966221"/>
          </a:xfrm>
          <a:prstGeom prst="rect">
            <a:avLst/>
          </a:prstGeom>
        </p:spPr>
      </p:pic>
      <p:sp>
        <p:nvSpPr>
          <p:cNvPr id="6" name="object 2"/>
          <p:cNvSpPr txBox="1">
            <a:spLocks/>
          </p:cNvSpPr>
          <p:nvPr/>
        </p:nvSpPr>
        <p:spPr>
          <a:xfrm>
            <a:off x="1735434" y="158481"/>
            <a:ext cx="6418959" cy="1120178"/>
          </a:xfrm>
          <a:prstGeom prst="rect">
            <a:avLst/>
          </a:prstGeom>
        </p:spPr>
        <p:txBody>
          <a:bodyPr vert="horz" wrap="square" lIns="0" tIns="12065" rIns="0" bIns="0" rtlCol="0" anchor="t">
            <a:sp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12700">
              <a:spcBef>
                <a:spcPts val="95"/>
              </a:spcBef>
            </a:pPr>
            <a:r>
              <a:rPr lang="en-US" b="1" spc="-45" smtClean="0">
                <a:solidFill>
                  <a:srgbClr val="0033CC"/>
                </a:solidFill>
                <a:latin typeface="Calibri" panose="020F0502020204030204" pitchFamily="34" charset="0"/>
                <a:cs typeface="Calibri" panose="020F0502020204030204" pitchFamily="34" charset="0"/>
              </a:rPr>
              <a:t>III. TRUY </a:t>
            </a:r>
            <a:r>
              <a:rPr lang="en-US" b="1" spc="-20" smtClean="0">
                <a:solidFill>
                  <a:srgbClr val="0033CC"/>
                </a:solidFill>
                <a:latin typeface="Calibri" panose="020F0502020204030204" pitchFamily="34" charset="0"/>
                <a:cs typeface="Calibri" panose="020F0502020204030204" pitchFamily="34" charset="0"/>
              </a:rPr>
              <a:t>XUẤT </a:t>
            </a:r>
            <a:r>
              <a:rPr lang="en-US" b="1" spc="-10" smtClean="0">
                <a:solidFill>
                  <a:srgbClr val="0033CC"/>
                </a:solidFill>
                <a:latin typeface="Calibri" panose="020F0502020204030204" pitchFamily="34" charset="0"/>
                <a:cs typeface="Calibri" panose="020F0502020204030204" pitchFamily="34" charset="0"/>
              </a:rPr>
              <a:t>NGUỒN</a:t>
            </a:r>
            <a:r>
              <a:rPr lang="en-US" b="1" spc="25" smtClean="0">
                <a:solidFill>
                  <a:srgbClr val="0033CC"/>
                </a:solidFill>
                <a:latin typeface="Calibri" panose="020F0502020204030204" pitchFamily="34" charset="0"/>
                <a:cs typeface="Calibri" panose="020F0502020204030204" pitchFamily="34" charset="0"/>
              </a:rPr>
              <a:t> </a:t>
            </a:r>
            <a:r>
              <a:rPr lang="en-US" b="1" spc="-15" smtClean="0">
                <a:solidFill>
                  <a:srgbClr val="0033CC"/>
                </a:solidFill>
                <a:latin typeface="Calibri" panose="020F0502020204030204" pitchFamily="34" charset="0"/>
                <a:cs typeface="Calibri" panose="020F0502020204030204" pitchFamily="34" charset="0"/>
              </a:rPr>
              <a:t>GỐC &amp; </a:t>
            </a:r>
            <a:br>
              <a:rPr lang="en-US" b="1" spc="-15" smtClean="0">
                <a:solidFill>
                  <a:srgbClr val="0033CC"/>
                </a:solidFill>
                <a:latin typeface="Calibri" panose="020F0502020204030204" pitchFamily="34" charset="0"/>
                <a:cs typeface="Calibri" panose="020F0502020204030204" pitchFamily="34" charset="0"/>
              </a:rPr>
            </a:br>
            <a:r>
              <a:rPr lang="en-US" b="1" spc="-15" smtClean="0">
                <a:solidFill>
                  <a:srgbClr val="0033CC"/>
                </a:solidFill>
                <a:latin typeface="Calibri" panose="020F0502020204030204" pitchFamily="34" charset="0"/>
                <a:cs typeface="Calibri" panose="020F0502020204030204" pitchFamily="34" charset="0"/>
              </a:rPr>
              <a:t>MÃ SỐ VÙNG TRỒNG</a:t>
            </a:r>
            <a:endParaRPr lang="en-US" b="1" dirty="0">
              <a:solidFill>
                <a:srgbClr val="00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702452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2"/>
          <p:cNvSpPr txBox="1">
            <a:spLocks noGrp="1"/>
          </p:cNvSpPr>
          <p:nvPr>
            <p:ph type="title"/>
          </p:nvPr>
        </p:nvSpPr>
        <p:spPr>
          <a:xfrm>
            <a:off x="1735434" y="158481"/>
            <a:ext cx="6418959" cy="1120178"/>
          </a:xfrm>
          <a:prstGeom prst="rect">
            <a:avLst/>
          </a:prstGeom>
        </p:spPr>
        <p:txBody>
          <a:bodyPr vert="horz" wrap="square" lIns="0" tIns="12065" rIns="0" bIns="0" rtlCol="0">
            <a:spAutoFit/>
          </a:bodyPr>
          <a:lstStyle/>
          <a:p>
            <a:pPr marL="12700">
              <a:spcBef>
                <a:spcPts val="95"/>
              </a:spcBef>
            </a:pPr>
            <a:r>
              <a:rPr lang="en-US" b="1" spc="-45" dirty="0" smtClean="0">
                <a:solidFill>
                  <a:srgbClr val="0033CC"/>
                </a:solidFill>
                <a:latin typeface="Calibri" panose="020F0502020204030204" pitchFamily="34" charset="0"/>
                <a:cs typeface="Calibri" panose="020F0502020204030204" pitchFamily="34" charset="0"/>
              </a:rPr>
              <a:t>III. TRUY </a:t>
            </a:r>
            <a:r>
              <a:rPr lang="en-US" b="1" spc="-20" dirty="0" smtClean="0">
                <a:solidFill>
                  <a:srgbClr val="0033CC"/>
                </a:solidFill>
                <a:latin typeface="Calibri" panose="020F0502020204030204" pitchFamily="34" charset="0"/>
                <a:cs typeface="Calibri" panose="020F0502020204030204" pitchFamily="34" charset="0"/>
              </a:rPr>
              <a:t>XUẤT </a:t>
            </a:r>
            <a:r>
              <a:rPr lang="en-US" b="1" spc="-10" dirty="0" smtClean="0">
                <a:solidFill>
                  <a:srgbClr val="0033CC"/>
                </a:solidFill>
                <a:latin typeface="Calibri" panose="020F0502020204030204" pitchFamily="34" charset="0"/>
                <a:cs typeface="Calibri" panose="020F0502020204030204" pitchFamily="34" charset="0"/>
              </a:rPr>
              <a:t>NGUỒN</a:t>
            </a:r>
            <a:r>
              <a:rPr lang="en-US" b="1" spc="25" dirty="0" smtClean="0">
                <a:solidFill>
                  <a:srgbClr val="0033CC"/>
                </a:solidFill>
                <a:latin typeface="Calibri" panose="020F0502020204030204" pitchFamily="34" charset="0"/>
                <a:cs typeface="Calibri" panose="020F0502020204030204" pitchFamily="34" charset="0"/>
              </a:rPr>
              <a:t> </a:t>
            </a:r>
            <a:r>
              <a:rPr lang="en-US" b="1" spc="-15" dirty="0" smtClean="0">
                <a:solidFill>
                  <a:srgbClr val="0033CC"/>
                </a:solidFill>
                <a:latin typeface="Calibri" panose="020F0502020204030204" pitchFamily="34" charset="0"/>
                <a:cs typeface="Calibri" panose="020F0502020204030204" pitchFamily="34" charset="0"/>
              </a:rPr>
              <a:t>GỐC &amp; </a:t>
            </a:r>
            <a:br>
              <a:rPr lang="en-US" b="1" spc="-15" dirty="0" smtClean="0">
                <a:solidFill>
                  <a:srgbClr val="0033CC"/>
                </a:solidFill>
                <a:latin typeface="Calibri" panose="020F0502020204030204" pitchFamily="34" charset="0"/>
                <a:cs typeface="Calibri" panose="020F0502020204030204" pitchFamily="34" charset="0"/>
              </a:rPr>
            </a:br>
            <a:r>
              <a:rPr lang="en-US" b="1" spc="-15" dirty="0" smtClean="0">
                <a:solidFill>
                  <a:srgbClr val="0033CC"/>
                </a:solidFill>
                <a:latin typeface="Calibri" panose="020F0502020204030204" pitchFamily="34" charset="0"/>
                <a:cs typeface="Calibri" panose="020F0502020204030204" pitchFamily="34" charset="0"/>
              </a:rPr>
              <a:t>MÃ SỐ VÙNG TRỒNG</a:t>
            </a:r>
            <a:endParaRPr lang="en-US" b="1" dirty="0">
              <a:solidFill>
                <a:srgbClr val="0033CC"/>
              </a:solidFill>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1066800" y="1295400"/>
            <a:ext cx="10744200" cy="3777622"/>
          </a:xfrm>
        </p:spPr>
        <p:txBody>
          <a:bodyPr>
            <a:noAutofit/>
          </a:bodyPr>
          <a:lstStyle/>
          <a:p>
            <a:pPr marL="0" indent="0" algn="just">
              <a:buNone/>
            </a:pPr>
            <a:r>
              <a:rPr lang="en-US" sz="2200" b="1" dirty="0" err="1" smtClean="0">
                <a:effectLst>
                  <a:outerShdw blurRad="38100" dist="19050" dir="2700000" algn="tl">
                    <a:schemeClr val="dk1">
                      <a:alpha val="40000"/>
                    </a:schemeClr>
                  </a:outerShdw>
                </a:effectLst>
              </a:rPr>
              <a:t>Yêu</a:t>
            </a:r>
            <a:r>
              <a:rPr lang="en-US" sz="2200" b="1" dirty="0" smtClean="0">
                <a:effectLst>
                  <a:outerShdw blurRad="38100" dist="19050" dir="2700000" algn="tl">
                    <a:schemeClr val="dk1">
                      <a:alpha val="40000"/>
                    </a:schemeClr>
                  </a:outerShdw>
                </a:effectLst>
              </a:rPr>
              <a:t> </a:t>
            </a:r>
            <a:r>
              <a:rPr lang="en-US" sz="2200" b="1" dirty="0" err="1">
                <a:effectLst>
                  <a:outerShdw blurRad="38100" dist="19050" dir="2700000" algn="tl">
                    <a:schemeClr val="dk1">
                      <a:alpha val="40000"/>
                    </a:schemeClr>
                  </a:outerShdw>
                </a:effectLst>
              </a:rPr>
              <a:t>cầu</a:t>
            </a:r>
            <a:r>
              <a:rPr lang="en-US" sz="2200" b="1" dirty="0">
                <a:effectLst>
                  <a:outerShdw blurRad="38100" dist="19050" dir="2700000" algn="tl">
                    <a:schemeClr val="dk1">
                      <a:alpha val="40000"/>
                    </a:schemeClr>
                  </a:outerShdw>
                </a:effectLst>
              </a:rPr>
              <a:t> </a:t>
            </a:r>
            <a:r>
              <a:rPr lang="en-US" sz="2200" b="1" dirty="0" err="1">
                <a:effectLst>
                  <a:outerShdw blurRad="38100" dist="19050" dir="2700000" algn="tl">
                    <a:schemeClr val="dk1">
                      <a:alpha val="40000"/>
                    </a:schemeClr>
                  </a:outerShdw>
                </a:effectLst>
              </a:rPr>
              <a:t>diện</a:t>
            </a:r>
            <a:r>
              <a:rPr lang="en-US" sz="2200" b="1" dirty="0">
                <a:effectLst>
                  <a:outerShdw blurRad="38100" dist="19050" dir="2700000" algn="tl">
                    <a:schemeClr val="dk1">
                      <a:alpha val="40000"/>
                    </a:schemeClr>
                  </a:outerShdw>
                </a:effectLst>
              </a:rPr>
              <a:t> </a:t>
            </a:r>
            <a:r>
              <a:rPr lang="en-US" sz="2200" b="1" dirty="0" err="1">
                <a:effectLst>
                  <a:outerShdw blurRad="38100" dist="19050" dir="2700000" algn="tl">
                    <a:schemeClr val="dk1">
                      <a:alpha val="40000"/>
                    </a:schemeClr>
                  </a:outerShdw>
                </a:effectLst>
              </a:rPr>
              <a:t>tích</a:t>
            </a:r>
            <a:r>
              <a:rPr lang="en-US" sz="2200" b="1" dirty="0">
                <a:effectLst>
                  <a:outerShdw blurRad="38100" dist="19050" dir="2700000" algn="tl">
                    <a:schemeClr val="dk1">
                      <a:alpha val="40000"/>
                    </a:schemeClr>
                  </a:outerShdw>
                </a:effectLst>
              </a:rPr>
              <a:t> </a:t>
            </a:r>
            <a:r>
              <a:rPr lang="en-US" sz="2200" b="1" dirty="0" err="1">
                <a:effectLst>
                  <a:outerShdw blurRad="38100" dist="19050" dir="2700000" algn="tl">
                    <a:schemeClr val="dk1">
                      <a:alpha val="40000"/>
                    </a:schemeClr>
                  </a:outerShdw>
                </a:effectLst>
              </a:rPr>
              <a:t>và</a:t>
            </a:r>
            <a:r>
              <a:rPr lang="en-US" sz="2200" b="1" dirty="0">
                <a:effectLst>
                  <a:outerShdw blurRad="38100" dist="19050" dir="2700000" algn="tl">
                    <a:schemeClr val="dk1">
                      <a:alpha val="40000"/>
                    </a:schemeClr>
                  </a:outerShdw>
                </a:effectLst>
              </a:rPr>
              <a:t> </a:t>
            </a:r>
            <a:r>
              <a:rPr lang="en-US" sz="2200" b="1" dirty="0" err="1">
                <a:effectLst>
                  <a:outerShdw blurRad="38100" dist="19050" dir="2700000" algn="tl">
                    <a:schemeClr val="dk1">
                      <a:alpha val="40000"/>
                    </a:schemeClr>
                  </a:outerShdw>
                </a:effectLst>
              </a:rPr>
              <a:t>điều</a:t>
            </a:r>
            <a:r>
              <a:rPr lang="en-US" sz="2200" b="1" dirty="0">
                <a:effectLst>
                  <a:outerShdw blurRad="38100" dist="19050" dir="2700000" algn="tl">
                    <a:schemeClr val="dk1">
                      <a:alpha val="40000"/>
                    </a:schemeClr>
                  </a:outerShdw>
                </a:effectLst>
              </a:rPr>
              <a:t> </a:t>
            </a:r>
            <a:r>
              <a:rPr lang="en-US" sz="2200" b="1" dirty="0" err="1">
                <a:effectLst>
                  <a:outerShdw blurRad="38100" dist="19050" dir="2700000" algn="tl">
                    <a:schemeClr val="dk1">
                      <a:alpha val="40000"/>
                    </a:schemeClr>
                  </a:outerShdw>
                </a:effectLst>
              </a:rPr>
              <a:t>kiện</a:t>
            </a:r>
            <a:r>
              <a:rPr lang="en-US" sz="2200" b="1" dirty="0">
                <a:effectLst>
                  <a:outerShdw blurRad="38100" dist="19050" dir="2700000" algn="tl">
                    <a:schemeClr val="dk1">
                      <a:alpha val="40000"/>
                    </a:schemeClr>
                  </a:outerShdw>
                </a:effectLst>
              </a:rPr>
              <a:t> </a:t>
            </a:r>
            <a:r>
              <a:rPr lang="en-US" sz="2200" b="1" dirty="0" err="1">
                <a:effectLst>
                  <a:outerShdw blurRad="38100" dist="19050" dir="2700000" algn="tl">
                    <a:schemeClr val="dk1">
                      <a:alpha val="40000"/>
                    </a:schemeClr>
                  </a:outerShdw>
                </a:effectLst>
              </a:rPr>
              <a:t>canh</a:t>
            </a:r>
            <a:r>
              <a:rPr lang="en-US" sz="2200" b="1" dirty="0">
                <a:effectLst>
                  <a:outerShdw blurRad="38100" dist="19050" dir="2700000" algn="tl">
                    <a:schemeClr val="dk1">
                      <a:alpha val="40000"/>
                    </a:schemeClr>
                  </a:outerShdw>
                </a:effectLst>
              </a:rPr>
              <a:t> </a:t>
            </a:r>
            <a:r>
              <a:rPr lang="en-US" sz="2200" b="1" dirty="0" err="1">
                <a:effectLst>
                  <a:outerShdw blurRad="38100" dist="19050" dir="2700000" algn="tl">
                    <a:schemeClr val="dk1">
                      <a:alpha val="40000"/>
                    </a:schemeClr>
                  </a:outerShdw>
                </a:effectLst>
              </a:rPr>
              <a:t>tác</a:t>
            </a:r>
            <a:r>
              <a:rPr lang="en-US" sz="2200" b="1" dirty="0">
                <a:effectLst>
                  <a:outerShdw blurRad="38100" dist="19050" dir="2700000" algn="tl">
                    <a:schemeClr val="dk1">
                      <a:alpha val="40000"/>
                    </a:schemeClr>
                  </a:outerShdw>
                </a:effectLst>
              </a:rPr>
              <a:t> </a:t>
            </a:r>
            <a:r>
              <a:rPr lang="en-US" sz="2200" b="1" dirty="0" err="1">
                <a:effectLst>
                  <a:outerShdw blurRad="38100" dist="19050" dir="2700000" algn="tl">
                    <a:schemeClr val="dk1">
                      <a:alpha val="40000"/>
                    </a:schemeClr>
                  </a:outerShdw>
                </a:effectLst>
              </a:rPr>
              <a:t>trong</a:t>
            </a:r>
            <a:r>
              <a:rPr lang="en-US" sz="2200" b="1" dirty="0">
                <a:effectLst>
                  <a:outerShdw blurRad="38100" dist="19050" dir="2700000" algn="tl">
                    <a:schemeClr val="dk1">
                      <a:alpha val="40000"/>
                    </a:schemeClr>
                  </a:outerShdw>
                </a:effectLst>
              </a:rPr>
              <a:t> </a:t>
            </a:r>
            <a:r>
              <a:rPr lang="en-US" sz="2200" b="1" dirty="0" err="1">
                <a:effectLst>
                  <a:outerShdw blurRad="38100" dist="19050" dir="2700000" algn="tl">
                    <a:schemeClr val="dk1">
                      <a:alpha val="40000"/>
                    </a:schemeClr>
                  </a:outerShdw>
                </a:effectLst>
              </a:rPr>
              <a:t>vùng</a:t>
            </a:r>
            <a:r>
              <a:rPr lang="en-US" sz="2200" b="1" dirty="0">
                <a:effectLst>
                  <a:outerShdw blurRad="38100" dist="19050" dir="2700000" algn="tl">
                    <a:schemeClr val="dk1">
                      <a:alpha val="40000"/>
                    </a:schemeClr>
                  </a:outerShdw>
                </a:effectLst>
              </a:rPr>
              <a:t> </a:t>
            </a:r>
            <a:r>
              <a:rPr lang="en-US" sz="2200" b="1" dirty="0" err="1">
                <a:effectLst>
                  <a:outerShdw blurRad="38100" dist="19050" dir="2700000" algn="tl">
                    <a:schemeClr val="dk1">
                      <a:alpha val="40000"/>
                    </a:schemeClr>
                  </a:outerShdw>
                </a:effectLst>
              </a:rPr>
              <a:t>trồng</a:t>
            </a:r>
            <a:endParaRPr lang="en-US" sz="2200" dirty="0"/>
          </a:p>
          <a:p>
            <a:pPr algn="just"/>
            <a:r>
              <a:rPr lang="en-US" sz="2200" dirty="0"/>
              <a:t>Diện </a:t>
            </a:r>
            <a:r>
              <a:rPr lang="en-US" sz="2200" dirty="0" err="1"/>
              <a:t>tích</a:t>
            </a:r>
            <a:r>
              <a:rPr lang="en-US" sz="2200" dirty="0"/>
              <a:t> </a:t>
            </a:r>
            <a:r>
              <a:rPr lang="en-US" sz="2200" dirty="0" err="1"/>
              <a:t>vùng</a:t>
            </a:r>
            <a:r>
              <a:rPr lang="en-US" sz="2200" dirty="0"/>
              <a:t> </a:t>
            </a:r>
            <a:r>
              <a:rPr lang="en-US" sz="2200" dirty="0" err="1"/>
              <a:t>trồng</a:t>
            </a:r>
            <a:r>
              <a:rPr lang="en-US" sz="2200" dirty="0"/>
              <a:t> </a:t>
            </a:r>
            <a:r>
              <a:rPr lang="en-US" sz="2200" dirty="0" err="1"/>
              <a:t>có</a:t>
            </a:r>
            <a:r>
              <a:rPr lang="en-US" sz="2200" dirty="0"/>
              <a:t> thể </a:t>
            </a:r>
            <a:r>
              <a:rPr lang="en-US" sz="2200" dirty="0" err="1"/>
              <a:t>dao</a:t>
            </a:r>
            <a:r>
              <a:rPr lang="en-US" sz="2200" dirty="0"/>
              <a:t> </a:t>
            </a:r>
            <a:r>
              <a:rPr lang="en-US" sz="2200" dirty="0" err="1"/>
              <a:t>động</a:t>
            </a:r>
            <a:r>
              <a:rPr lang="en-US" sz="2200" dirty="0"/>
              <a:t> </a:t>
            </a:r>
            <a:r>
              <a:rPr lang="en-US" sz="2200" dirty="0" err="1"/>
              <a:t>từ</a:t>
            </a:r>
            <a:r>
              <a:rPr lang="en-US" sz="2200" dirty="0"/>
              <a:t> 6 – 10 ha/</a:t>
            </a:r>
            <a:r>
              <a:rPr lang="en-US" sz="2200" dirty="0" err="1"/>
              <a:t>mã</a:t>
            </a:r>
            <a:r>
              <a:rPr lang="en-US" sz="2200" dirty="0"/>
              <a:t>; </a:t>
            </a:r>
            <a:r>
              <a:rPr lang="en-US" sz="2200" dirty="0" err="1"/>
              <a:t>không</a:t>
            </a:r>
            <a:r>
              <a:rPr lang="en-US" sz="2200" dirty="0"/>
              <a:t> </a:t>
            </a:r>
            <a:r>
              <a:rPr lang="en-US" sz="2200" dirty="0" err="1"/>
              <a:t>được</a:t>
            </a:r>
            <a:r>
              <a:rPr lang="en-US" sz="2200" dirty="0"/>
              <a:t> </a:t>
            </a:r>
            <a:r>
              <a:rPr lang="en-US" sz="2200" dirty="0" err="1"/>
              <a:t>quá</a:t>
            </a:r>
            <a:r>
              <a:rPr lang="en-US" sz="2200" dirty="0"/>
              <a:t> 12 ha/ </a:t>
            </a:r>
            <a:r>
              <a:rPr lang="en-US" sz="2200" dirty="0" err="1"/>
              <a:t>mã</a:t>
            </a:r>
            <a:r>
              <a:rPr lang="en-US" sz="2200" dirty="0"/>
              <a:t> </a:t>
            </a:r>
            <a:r>
              <a:rPr lang="en-US" sz="2200" dirty="0" err="1"/>
              <a:t>để</a:t>
            </a:r>
            <a:r>
              <a:rPr lang="en-US" sz="2200" dirty="0"/>
              <a:t> </a:t>
            </a:r>
            <a:r>
              <a:rPr lang="en-US" sz="2200" dirty="0" err="1"/>
              <a:t>tiện</a:t>
            </a:r>
            <a:r>
              <a:rPr lang="en-US" sz="2200" dirty="0"/>
              <a:t> </a:t>
            </a:r>
            <a:r>
              <a:rPr lang="en-US" sz="2200" dirty="0" err="1"/>
              <a:t>cho</a:t>
            </a:r>
            <a:r>
              <a:rPr lang="en-US" sz="2200" dirty="0"/>
              <a:t> </a:t>
            </a:r>
            <a:r>
              <a:rPr lang="en-US" sz="2200" dirty="0" err="1"/>
              <a:t>việc</a:t>
            </a:r>
            <a:r>
              <a:rPr lang="en-US" sz="2200" dirty="0"/>
              <a:t> </a:t>
            </a:r>
            <a:r>
              <a:rPr lang="en-US" sz="2200" dirty="0" err="1"/>
              <a:t>quản</a:t>
            </a:r>
            <a:r>
              <a:rPr lang="en-US" sz="2200" dirty="0"/>
              <a:t> lý;</a:t>
            </a:r>
          </a:p>
          <a:p>
            <a:pPr algn="just"/>
            <a:r>
              <a:rPr lang="en-US" sz="2200" dirty="0" err="1" smtClean="0"/>
              <a:t>Vùng</a:t>
            </a:r>
            <a:r>
              <a:rPr lang="en-US" sz="2200" dirty="0" smtClean="0"/>
              <a:t> </a:t>
            </a:r>
            <a:r>
              <a:rPr lang="en-US" sz="2200" dirty="0" err="1"/>
              <a:t>trồng</a:t>
            </a:r>
            <a:r>
              <a:rPr lang="en-US" sz="2200" dirty="0"/>
              <a:t> </a:t>
            </a:r>
            <a:r>
              <a:rPr lang="en-US" sz="2200" dirty="0" err="1"/>
              <a:t>trái</a:t>
            </a:r>
            <a:r>
              <a:rPr lang="en-US" sz="2200" dirty="0"/>
              <a:t> </a:t>
            </a:r>
            <a:r>
              <a:rPr lang="en-US" sz="2200" dirty="0" err="1"/>
              <a:t>cây</a:t>
            </a:r>
            <a:r>
              <a:rPr lang="en-US" sz="2200" dirty="0"/>
              <a:t> </a:t>
            </a:r>
            <a:r>
              <a:rPr lang="en-US" sz="2200" dirty="0" err="1"/>
              <a:t>xuất</a:t>
            </a:r>
            <a:r>
              <a:rPr lang="en-US" sz="2200" dirty="0"/>
              <a:t> </a:t>
            </a:r>
            <a:r>
              <a:rPr lang="en-US" sz="2200" dirty="0" err="1"/>
              <a:t>khẩu</a:t>
            </a:r>
            <a:r>
              <a:rPr lang="en-US" sz="2200" dirty="0"/>
              <a:t> </a:t>
            </a:r>
            <a:r>
              <a:rPr lang="en-US" sz="2200" dirty="0" err="1"/>
              <a:t>có</a:t>
            </a:r>
            <a:r>
              <a:rPr lang="en-US" sz="2200" dirty="0"/>
              <a:t> thể </a:t>
            </a:r>
            <a:r>
              <a:rPr lang="en-US" sz="2200" dirty="0" err="1"/>
              <a:t>không</a:t>
            </a:r>
            <a:r>
              <a:rPr lang="en-US" sz="2200" dirty="0"/>
              <a:t> </a:t>
            </a:r>
            <a:r>
              <a:rPr lang="en-US" sz="2200" dirty="0" err="1"/>
              <a:t>có</a:t>
            </a:r>
            <a:r>
              <a:rPr lang="en-US" sz="2200" dirty="0"/>
              <a:t> </a:t>
            </a:r>
            <a:r>
              <a:rPr lang="en-US" sz="2200" dirty="0" err="1"/>
              <a:t>chứng</a:t>
            </a:r>
            <a:r>
              <a:rPr lang="en-US" sz="2200" dirty="0"/>
              <a:t> </a:t>
            </a:r>
            <a:r>
              <a:rPr lang="en-US" sz="2200" dirty="0" err="1"/>
              <a:t>nhận</a:t>
            </a:r>
            <a:r>
              <a:rPr lang="en-US" sz="2200" dirty="0"/>
              <a:t> </a:t>
            </a:r>
            <a:r>
              <a:rPr lang="en-US" sz="2200" dirty="0" err="1"/>
              <a:t>VietGAP</a:t>
            </a:r>
            <a:r>
              <a:rPr lang="en-US" sz="2200" dirty="0"/>
              <a:t> </a:t>
            </a:r>
            <a:r>
              <a:rPr lang="en-US" sz="2200" dirty="0" err="1"/>
              <a:t>hoặc</a:t>
            </a:r>
            <a:r>
              <a:rPr lang="en-US" sz="2200" dirty="0"/>
              <a:t> </a:t>
            </a:r>
            <a:r>
              <a:rPr lang="en-US" sz="2200" dirty="0" err="1"/>
              <a:t>chứng</a:t>
            </a:r>
            <a:r>
              <a:rPr lang="en-US" sz="2200" dirty="0"/>
              <a:t> </a:t>
            </a:r>
            <a:r>
              <a:rPr lang="en-US" sz="2200" dirty="0" err="1"/>
              <a:t>chỉ</a:t>
            </a:r>
            <a:r>
              <a:rPr lang="en-US" sz="2200" dirty="0"/>
              <a:t> </a:t>
            </a:r>
            <a:r>
              <a:rPr lang="en-US" sz="2200" dirty="0" err="1"/>
              <a:t>tương</a:t>
            </a:r>
            <a:r>
              <a:rPr lang="en-US" sz="2200" dirty="0"/>
              <a:t> </a:t>
            </a:r>
            <a:r>
              <a:rPr lang="en-US" sz="2200" dirty="0" err="1"/>
              <a:t>đương</a:t>
            </a:r>
            <a:r>
              <a:rPr lang="en-US" sz="2200" dirty="0"/>
              <a:t> (</a:t>
            </a:r>
            <a:r>
              <a:rPr lang="en-US" sz="2200" dirty="0" err="1"/>
              <a:t>GlobalGAP</a:t>
            </a:r>
            <a:r>
              <a:rPr lang="en-US" sz="2200" dirty="0"/>
              <a:t>….) </a:t>
            </a:r>
            <a:r>
              <a:rPr lang="en-US" sz="2200" dirty="0" err="1"/>
              <a:t>nhưng</a:t>
            </a:r>
            <a:r>
              <a:rPr lang="en-US" sz="2200" dirty="0"/>
              <a:t> </a:t>
            </a:r>
            <a:r>
              <a:rPr lang="en-US" sz="2200" dirty="0" err="1"/>
              <a:t>việc</a:t>
            </a:r>
            <a:r>
              <a:rPr lang="en-US" sz="2200" dirty="0"/>
              <a:t> </a:t>
            </a:r>
            <a:r>
              <a:rPr lang="en-US" sz="2200" dirty="0" err="1"/>
              <a:t>canh</a:t>
            </a:r>
            <a:r>
              <a:rPr lang="en-US" sz="2200" dirty="0"/>
              <a:t> </a:t>
            </a:r>
            <a:r>
              <a:rPr lang="en-US" sz="2200" dirty="0" err="1"/>
              <a:t>tác</a:t>
            </a:r>
            <a:r>
              <a:rPr lang="en-US" sz="2200" dirty="0"/>
              <a:t> </a:t>
            </a:r>
            <a:r>
              <a:rPr lang="en-US" sz="2200" dirty="0" err="1"/>
              <a:t>trong</a:t>
            </a:r>
            <a:r>
              <a:rPr lang="en-US" sz="2200" dirty="0"/>
              <a:t> </a:t>
            </a:r>
            <a:r>
              <a:rPr lang="en-US" sz="2200" dirty="0" err="1"/>
              <a:t>vùng</a:t>
            </a:r>
            <a:r>
              <a:rPr lang="en-US" sz="2200" dirty="0"/>
              <a:t> </a:t>
            </a:r>
            <a:r>
              <a:rPr lang="en-US" sz="2200" dirty="0" err="1"/>
              <a:t>phải</a:t>
            </a:r>
            <a:r>
              <a:rPr lang="en-US" sz="2200" dirty="0"/>
              <a:t> </a:t>
            </a:r>
            <a:r>
              <a:rPr lang="en-US" sz="2200" dirty="0" err="1"/>
              <a:t>tuân</a:t>
            </a:r>
            <a:r>
              <a:rPr lang="en-US" sz="2200" dirty="0"/>
              <a:t> </a:t>
            </a:r>
            <a:r>
              <a:rPr lang="en-US" sz="2200" dirty="0" err="1"/>
              <a:t>theo</a:t>
            </a:r>
            <a:r>
              <a:rPr lang="en-US" sz="2200" dirty="0"/>
              <a:t> </a:t>
            </a:r>
            <a:r>
              <a:rPr lang="en-US" sz="2200" dirty="0" err="1"/>
              <a:t>quy</a:t>
            </a:r>
            <a:r>
              <a:rPr lang="en-US" sz="2200" dirty="0"/>
              <a:t> </a:t>
            </a:r>
            <a:r>
              <a:rPr lang="en-US" sz="2200" dirty="0" err="1"/>
              <a:t>trình</a:t>
            </a:r>
            <a:r>
              <a:rPr lang="en-US" sz="2200" dirty="0"/>
              <a:t> </a:t>
            </a:r>
            <a:r>
              <a:rPr lang="en-US" sz="2200" dirty="0" err="1"/>
              <a:t>VietGAP</a:t>
            </a:r>
            <a:r>
              <a:rPr lang="en-US" sz="2200" dirty="0"/>
              <a:t> </a:t>
            </a:r>
            <a:r>
              <a:rPr lang="en-US" sz="2200" dirty="0" err="1"/>
              <a:t>hoặc</a:t>
            </a:r>
            <a:r>
              <a:rPr lang="en-US" sz="2200" dirty="0"/>
              <a:t> </a:t>
            </a:r>
            <a:r>
              <a:rPr lang="en-US" sz="2200" dirty="0" err="1"/>
              <a:t>các</a:t>
            </a:r>
            <a:r>
              <a:rPr lang="en-US" sz="2200" dirty="0"/>
              <a:t> </a:t>
            </a:r>
            <a:r>
              <a:rPr lang="en-US" sz="2200" dirty="0" err="1"/>
              <a:t>quy</a:t>
            </a:r>
            <a:r>
              <a:rPr lang="en-US" sz="2200" dirty="0"/>
              <a:t> </a:t>
            </a:r>
            <a:r>
              <a:rPr lang="en-US" sz="2200" dirty="0" err="1"/>
              <a:t>trình</a:t>
            </a:r>
            <a:r>
              <a:rPr lang="en-US" sz="2200" dirty="0"/>
              <a:t> </a:t>
            </a:r>
            <a:r>
              <a:rPr lang="en-US" sz="2200" dirty="0" err="1"/>
              <a:t>tương</a:t>
            </a:r>
            <a:r>
              <a:rPr lang="en-US" sz="2200" dirty="0"/>
              <a:t> </a:t>
            </a:r>
            <a:r>
              <a:rPr lang="en-US" sz="2200" dirty="0" err="1"/>
              <a:t>đương</a:t>
            </a:r>
            <a:r>
              <a:rPr lang="en-US" sz="2200" dirty="0"/>
              <a:t>.</a:t>
            </a:r>
          </a:p>
          <a:p>
            <a:pPr algn="just"/>
            <a:r>
              <a:rPr lang="en-US" sz="2200" dirty="0" err="1" smtClean="0"/>
              <a:t>Vùng</a:t>
            </a:r>
            <a:r>
              <a:rPr lang="en-US" sz="2200" dirty="0" smtClean="0"/>
              <a:t> </a:t>
            </a:r>
            <a:r>
              <a:rPr lang="en-US" sz="2200" dirty="0" err="1"/>
              <a:t>trồng</a:t>
            </a:r>
            <a:r>
              <a:rPr lang="en-US" sz="2200" dirty="0"/>
              <a:t> </a:t>
            </a:r>
            <a:r>
              <a:rPr lang="en-US" sz="2200" dirty="0" err="1"/>
              <a:t>xin</a:t>
            </a:r>
            <a:r>
              <a:rPr lang="en-US" sz="2200" dirty="0"/>
              <a:t> </a:t>
            </a:r>
            <a:r>
              <a:rPr lang="en-US" sz="2200" dirty="0" err="1"/>
              <a:t>cấp</a:t>
            </a:r>
            <a:r>
              <a:rPr lang="en-US" sz="2200" dirty="0"/>
              <a:t> </a:t>
            </a:r>
            <a:r>
              <a:rPr lang="en-US" sz="2200" dirty="0" err="1"/>
              <a:t>mã</a:t>
            </a:r>
            <a:r>
              <a:rPr lang="en-US" sz="2200" dirty="0"/>
              <a:t> </a:t>
            </a:r>
            <a:r>
              <a:rPr lang="en-US" sz="2200" dirty="0" err="1"/>
              <a:t>số</a:t>
            </a:r>
            <a:r>
              <a:rPr lang="en-US" sz="2200" dirty="0"/>
              <a:t> </a:t>
            </a:r>
            <a:r>
              <a:rPr lang="en-US" sz="2200" dirty="0" err="1"/>
              <a:t>phải</a:t>
            </a:r>
            <a:r>
              <a:rPr lang="en-US" sz="2200" dirty="0"/>
              <a:t> </a:t>
            </a:r>
            <a:r>
              <a:rPr lang="en-US" sz="2200" dirty="0" err="1"/>
              <a:t>là</a:t>
            </a:r>
            <a:r>
              <a:rPr lang="en-US" sz="2200" dirty="0"/>
              <a:t> </a:t>
            </a:r>
            <a:r>
              <a:rPr lang="en-US" sz="2200" dirty="0" err="1"/>
              <a:t>vùng</a:t>
            </a:r>
            <a:r>
              <a:rPr lang="en-US" sz="2200" dirty="0"/>
              <a:t> </a:t>
            </a:r>
            <a:r>
              <a:rPr lang="en-US" sz="2200" dirty="0" err="1"/>
              <a:t>sản</a:t>
            </a:r>
            <a:r>
              <a:rPr lang="en-US" sz="2200" dirty="0"/>
              <a:t> </a:t>
            </a:r>
            <a:r>
              <a:rPr lang="en-US" sz="2200" dirty="0" err="1"/>
              <a:t>xuất</a:t>
            </a:r>
            <a:r>
              <a:rPr lang="en-US" sz="2200" dirty="0"/>
              <a:t> </a:t>
            </a:r>
            <a:r>
              <a:rPr lang="en-US" sz="2200" dirty="0" err="1"/>
              <a:t>tập</a:t>
            </a:r>
            <a:r>
              <a:rPr lang="en-US" sz="2200" dirty="0"/>
              <a:t> </a:t>
            </a:r>
            <a:r>
              <a:rPr lang="en-US" sz="2200" dirty="0" err="1"/>
              <a:t>trung</a:t>
            </a:r>
            <a:r>
              <a:rPr lang="en-US" sz="2200" dirty="0"/>
              <a:t>, </a:t>
            </a:r>
            <a:r>
              <a:rPr lang="en-US" sz="2200" dirty="0" err="1"/>
              <a:t>không</a:t>
            </a:r>
            <a:r>
              <a:rPr lang="en-US" sz="2200" dirty="0"/>
              <a:t> </a:t>
            </a:r>
            <a:r>
              <a:rPr lang="en-US" sz="2200" dirty="0" err="1"/>
              <a:t>có</a:t>
            </a:r>
            <a:r>
              <a:rPr lang="en-US" sz="2200" dirty="0"/>
              <a:t> </a:t>
            </a:r>
            <a:r>
              <a:rPr lang="en-US" sz="2200" dirty="0" err="1"/>
              <a:t>nhà</a:t>
            </a:r>
            <a:r>
              <a:rPr lang="en-US" sz="2200" dirty="0"/>
              <a:t> </a:t>
            </a:r>
            <a:r>
              <a:rPr lang="en-US" sz="2200" dirty="0" err="1"/>
              <a:t>dân</a:t>
            </a:r>
            <a:r>
              <a:rPr lang="en-US" sz="2200" dirty="0"/>
              <a:t> </a:t>
            </a:r>
            <a:r>
              <a:rPr lang="en-US" sz="2200" dirty="0" err="1"/>
              <a:t>hoặc</a:t>
            </a:r>
            <a:r>
              <a:rPr lang="en-US" sz="2200" dirty="0"/>
              <a:t> </a:t>
            </a:r>
            <a:r>
              <a:rPr lang="en-US" sz="2200" dirty="0" err="1"/>
              <a:t>chợ</a:t>
            </a:r>
            <a:r>
              <a:rPr lang="en-US" sz="2200" dirty="0"/>
              <a:t>, </a:t>
            </a:r>
            <a:r>
              <a:rPr lang="en-US" sz="2200" dirty="0" err="1"/>
              <a:t>chăn</a:t>
            </a:r>
            <a:r>
              <a:rPr lang="en-US" sz="2200" dirty="0"/>
              <a:t> </a:t>
            </a:r>
            <a:r>
              <a:rPr lang="en-US" sz="2200" dirty="0" err="1"/>
              <a:t>thả</a:t>
            </a:r>
            <a:r>
              <a:rPr lang="en-US" sz="2200" dirty="0"/>
              <a:t> </a:t>
            </a:r>
            <a:r>
              <a:rPr lang="en-US" sz="2200" dirty="0" err="1"/>
              <a:t>gia</a:t>
            </a:r>
            <a:r>
              <a:rPr lang="en-US" sz="2200" dirty="0"/>
              <a:t> </a:t>
            </a:r>
            <a:r>
              <a:rPr lang="en-US" sz="2200" dirty="0" err="1"/>
              <a:t>súc</a:t>
            </a:r>
            <a:r>
              <a:rPr lang="en-US" sz="2200" dirty="0"/>
              <a:t>, </a:t>
            </a:r>
            <a:r>
              <a:rPr lang="en-US" sz="2200" dirty="0" err="1"/>
              <a:t>gia</a:t>
            </a:r>
            <a:r>
              <a:rPr lang="en-US" sz="2200" dirty="0"/>
              <a:t> </a:t>
            </a:r>
            <a:r>
              <a:rPr lang="en-US" sz="2200" dirty="0" err="1"/>
              <a:t>cầm</a:t>
            </a:r>
            <a:r>
              <a:rPr lang="en-US" sz="2200" dirty="0"/>
              <a:t> </a:t>
            </a:r>
            <a:r>
              <a:rPr lang="en-US" sz="2200" dirty="0" err="1"/>
              <a:t>trong</a:t>
            </a:r>
            <a:r>
              <a:rPr lang="en-US" sz="2200" dirty="0"/>
              <a:t> </a:t>
            </a:r>
            <a:r>
              <a:rPr lang="en-US" sz="2200" dirty="0" err="1"/>
              <a:t>bên</a:t>
            </a:r>
            <a:r>
              <a:rPr lang="en-US" sz="2200" dirty="0"/>
              <a:t> </a:t>
            </a:r>
            <a:r>
              <a:rPr lang="en-US" sz="2200" dirty="0" err="1"/>
              <a:t>trong</a:t>
            </a:r>
            <a:r>
              <a:rPr lang="en-US" sz="2200" dirty="0"/>
              <a:t> </a:t>
            </a:r>
            <a:r>
              <a:rPr lang="en-US" sz="2200" dirty="0" err="1"/>
              <a:t>vùng</a:t>
            </a:r>
            <a:r>
              <a:rPr lang="en-US" sz="2200" dirty="0"/>
              <a:t> </a:t>
            </a:r>
            <a:r>
              <a:rPr lang="en-US" sz="2200" dirty="0" err="1"/>
              <a:t>trồng</a:t>
            </a:r>
            <a:r>
              <a:rPr lang="en-US" sz="2200" dirty="0"/>
              <a:t>.</a:t>
            </a:r>
          </a:p>
          <a:p>
            <a:pPr algn="just"/>
            <a:r>
              <a:rPr lang="en-US" sz="2200" dirty="0" err="1" smtClean="0"/>
              <a:t>Vùng</a:t>
            </a:r>
            <a:r>
              <a:rPr lang="en-US" sz="2200" dirty="0" smtClean="0"/>
              <a:t> </a:t>
            </a:r>
            <a:r>
              <a:rPr lang="en-US" sz="2200" dirty="0" err="1"/>
              <a:t>trồng</a:t>
            </a:r>
            <a:r>
              <a:rPr lang="en-US" sz="2200" dirty="0"/>
              <a:t> </a:t>
            </a:r>
            <a:r>
              <a:rPr lang="en-US" sz="2200" dirty="0" err="1"/>
              <a:t>xin</a:t>
            </a:r>
            <a:r>
              <a:rPr lang="en-US" sz="2200" dirty="0"/>
              <a:t> </a:t>
            </a:r>
            <a:r>
              <a:rPr lang="en-US" sz="2200" dirty="0" err="1"/>
              <a:t>cấp</a:t>
            </a:r>
            <a:r>
              <a:rPr lang="en-US" sz="2200" dirty="0"/>
              <a:t> </a:t>
            </a:r>
            <a:r>
              <a:rPr lang="en-US" sz="2200" dirty="0" err="1"/>
              <a:t>mã</a:t>
            </a:r>
            <a:r>
              <a:rPr lang="en-US" sz="2200" dirty="0"/>
              <a:t> </a:t>
            </a:r>
            <a:r>
              <a:rPr lang="en-US" sz="2200" dirty="0" err="1"/>
              <a:t>số</a:t>
            </a:r>
            <a:r>
              <a:rPr lang="en-US" sz="2200" dirty="0"/>
              <a:t> </a:t>
            </a:r>
            <a:r>
              <a:rPr lang="en-US" sz="2200" dirty="0" err="1"/>
              <a:t>phải</a:t>
            </a:r>
            <a:r>
              <a:rPr lang="en-US" sz="2200" dirty="0"/>
              <a:t> </a:t>
            </a:r>
            <a:r>
              <a:rPr lang="en-US" sz="2200" dirty="0" err="1"/>
              <a:t>trồng</a:t>
            </a:r>
            <a:r>
              <a:rPr lang="en-US" sz="2200" dirty="0"/>
              <a:t> duy </a:t>
            </a:r>
            <a:r>
              <a:rPr lang="en-US" sz="2200" dirty="0" err="1"/>
              <a:t>nhất</a:t>
            </a:r>
            <a:r>
              <a:rPr lang="en-US" sz="2200" dirty="0"/>
              <a:t> 1 </a:t>
            </a:r>
            <a:r>
              <a:rPr lang="en-US" sz="2200" dirty="0" err="1"/>
              <a:t>loại</a:t>
            </a:r>
            <a:r>
              <a:rPr lang="en-US" sz="2200" dirty="0"/>
              <a:t> </a:t>
            </a:r>
            <a:r>
              <a:rPr lang="en-US" sz="2200" dirty="0" err="1"/>
              <a:t>giống</a:t>
            </a:r>
            <a:r>
              <a:rPr lang="en-US" sz="2200" dirty="0"/>
              <a:t> </a:t>
            </a:r>
            <a:r>
              <a:rPr lang="en-US" sz="2200" dirty="0" err="1"/>
              <a:t>cây</a:t>
            </a:r>
            <a:r>
              <a:rPr lang="en-US" sz="2200" dirty="0"/>
              <a:t> </a:t>
            </a:r>
            <a:r>
              <a:rPr lang="en-US" sz="2200" dirty="0" err="1"/>
              <a:t>ăn</a:t>
            </a:r>
            <a:r>
              <a:rPr lang="en-US" sz="2200" dirty="0"/>
              <a:t> </a:t>
            </a:r>
            <a:r>
              <a:rPr lang="en-US" sz="2200" dirty="0" err="1"/>
              <a:t>quả</a:t>
            </a:r>
            <a:r>
              <a:rPr lang="en-US" sz="2200" dirty="0"/>
              <a:t>.</a:t>
            </a:r>
          </a:p>
          <a:p>
            <a:pPr algn="just"/>
            <a:r>
              <a:rPr lang="en-US" sz="2200" dirty="0" err="1" smtClean="0"/>
              <a:t>Không</a:t>
            </a:r>
            <a:r>
              <a:rPr lang="en-US" sz="2200" dirty="0" smtClean="0"/>
              <a:t> </a:t>
            </a:r>
            <a:r>
              <a:rPr lang="en-US" sz="2200" dirty="0" err="1"/>
              <a:t>trồng</a:t>
            </a:r>
            <a:r>
              <a:rPr lang="en-US" sz="2200" dirty="0"/>
              <a:t> </a:t>
            </a:r>
            <a:r>
              <a:rPr lang="en-US" sz="2200" dirty="0" err="1"/>
              <a:t>xem</a:t>
            </a:r>
            <a:r>
              <a:rPr lang="en-US" sz="2200" dirty="0"/>
              <a:t> </a:t>
            </a:r>
            <a:r>
              <a:rPr lang="en-US" sz="2200" dirty="0" err="1"/>
              <a:t>các</a:t>
            </a:r>
            <a:r>
              <a:rPr lang="en-US" sz="2200" dirty="0"/>
              <a:t> </a:t>
            </a:r>
            <a:r>
              <a:rPr lang="en-US" sz="2200" dirty="0" err="1"/>
              <a:t>loại</a:t>
            </a:r>
            <a:r>
              <a:rPr lang="en-US" sz="2200" dirty="0"/>
              <a:t> </a:t>
            </a:r>
            <a:r>
              <a:rPr lang="en-US" sz="2200" dirty="0" err="1"/>
              <a:t>cây</a:t>
            </a:r>
            <a:r>
              <a:rPr lang="en-US" sz="2200" dirty="0"/>
              <a:t> </a:t>
            </a:r>
            <a:r>
              <a:rPr lang="en-US" sz="2200" dirty="0" err="1"/>
              <a:t>trồng</a:t>
            </a:r>
            <a:r>
              <a:rPr lang="en-US" sz="2200" dirty="0"/>
              <a:t> </a:t>
            </a:r>
            <a:r>
              <a:rPr lang="en-US" sz="2200" dirty="0" err="1"/>
              <a:t>cùng</a:t>
            </a:r>
            <a:r>
              <a:rPr lang="en-US" sz="2200" dirty="0"/>
              <a:t> </a:t>
            </a:r>
            <a:r>
              <a:rPr lang="en-US" sz="2200" dirty="0" err="1"/>
              <a:t>họ</a:t>
            </a:r>
            <a:r>
              <a:rPr lang="en-US" sz="2200" dirty="0"/>
              <a:t> </a:t>
            </a:r>
            <a:r>
              <a:rPr lang="en-US" sz="2200" dirty="0" err="1"/>
              <a:t>với</a:t>
            </a:r>
            <a:r>
              <a:rPr lang="en-US" sz="2200" dirty="0"/>
              <a:t> </a:t>
            </a:r>
            <a:r>
              <a:rPr lang="en-US" sz="2200" dirty="0" err="1"/>
              <a:t>cây</a:t>
            </a:r>
            <a:r>
              <a:rPr lang="en-US" sz="2200" dirty="0"/>
              <a:t> </a:t>
            </a:r>
            <a:r>
              <a:rPr lang="en-US" sz="2200" dirty="0" err="1"/>
              <a:t>trồng</a:t>
            </a:r>
            <a:r>
              <a:rPr lang="en-US" sz="2200" dirty="0"/>
              <a:t> </a:t>
            </a:r>
            <a:r>
              <a:rPr lang="en-US" sz="2200" dirty="0" err="1"/>
              <a:t>chính</a:t>
            </a:r>
            <a:r>
              <a:rPr lang="en-US" sz="2200" dirty="0"/>
              <a:t> </a:t>
            </a:r>
            <a:r>
              <a:rPr lang="en-US" sz="2200" dirty="0" err="1"/>
              <a:t>hoặc</a:t>
            </a:r>
            <a:r>
              <a:rPr lang="en-US" sz="2200" dirty="0"/>
              <a:t> </a:t>
            </a:r>
            <a:r>
              <a:rPr lang="en-US" sz="2200" dirty="0" err="1"/>
              <a:t>các</a:t>
            </a:r>
            <a:r>
              <a:rPr lang="en-US" sz="2200" dirty="0"/>
              <a:t> </a:t>
            </a:r>
            <a:r>
              <a:rPr lang="en-US" sz="2200" dirty="0" err="1"/>
              <a:t>cây</a:t>
            </a:r>
            <a:r>
              <a:rPr lang="en-US" sz="2200" dirty="0"/>
              <a:t> </a:t>
            </a:r>
            <a:r>
              <a:rPr lang="en-US" sz="2200" dirty="0" err="1"/>
              <a:t>ký</a:t>
            </a:r>
            <a:r>
              <a:rPr lang="en-US" sz="2200" dirty="0"/>
              <a:t> </a:t>
            </a:r>
            <a:r>
              <a:rPr lang="en-US" sz="2200" dirty="0" err="1"/>
              <a:t>chủ</a:t>
            </a:r>
            <a:r>
              <a:rPr lang="en-US" sz="2200" dirty="0"/>
              <a:t> </a:t>
            </a:r>
            <a:r>
              <a:rPr lang="en-US" sz="2200" dirty="0" err="1"/>
              <a:t>của</a:t>
            </a:r>
            <a:r>
              <a:rPr lang="en-US" sz="2200" dirty="0"/>
              <a:t> </a:t>
            </a:r>
            <a:r>
              <a:rPr lang="en-US" sz="2200" dirty="0" err="1"/>
              <a:t>các</a:t>
            </a:r>
            <a:r>
              <a:rPr lang="en-US" sz="2200" dirty="0"/>
              <a:t> </a:t>
            </a:r>
            <a:r>
              <a:rPr lang="en-US" sz="2200" dirty="0" err="1"/>
              <a:t>loài</a:t>
            </a:r>
            <a:r>
              <a:rPr lang="en-US" sz="2200" dirty="0"/>
              <a:t> </a:t>
            </a:r>
            <a:r>
              <a:rPr lang="en-US" sz="2200" dirty="0" err="1"/>
              <a:t>dịch</a:t>
            </a:r>
            <a:r>
              <a:rPr lang="en-US" sz="2200" dirty="0"/>
              <a:t> </a:t>
            </a:r>
            <a:r>
              <a:rPr lang="en-US" sz="2200" dirty="0" err="1"/>
              <a:t>hại</a:t>
            </a:r>
            <a:r>
              <a:rPr lang="en-US" sz="2200" dirty="0"/>
              <a:t> </a:t>
            </a:r>
            <a:r>
              <a:rPr lang="en-US" sz="2200" dirty="0" err="1"/>
              <a:t>là</a:t>
            </a:r>
            <a:r>
              <a:rPr lang="en-US" sz="2200" dirty="0"/>
              <a:t> </a:t>
            </a:r>
            <a:r>
              <a:rPr lang="en-US" sz="2200" dirty="0" err="1"/>
              <a:t>đối</a:t>
            </a:r>
            <a:r>
              <a:rPr lang="en-US" sz="2200" dirty="0"/>
              <a:t> </a:t>
            </a:r>
            <a:r>
              <a:rPr lang="en-US" sz="2200" dirty="0" err="1"/>
              <a:t>tượng</a:t>
            </a:r>
            <a:r>
              <a:rPr lang="en-US" sz="2200" dirty="0"/>
              <a:t> </a:t>
            </a:r>
            <a:r>
              <a:rPr lang="en-US" sz="2200" dirty="0" err="1"/>
              <a:t>kiểm</a:t>
            </a:r>
            <a:r>
              <a:rPr lang="en-US" sz="2200" dirty="0"/>
              <a:t> </a:t>
            </a:r>
            <a:r>
              <a:rPr lang="en-US" sz="2200" dirty="0" err="1"/>
              <a:t>dịch</a:t>
            </a:r>
            <a:r>
              <a:rPr lang="en-US" sz="2200" dirty="0"/>
              <a:t> </a:t>
            </a:r>
            <a:r>
              <a:rPr lang="en-US" sz="2200" dirty="0" err="1"/>
              <a:t>thực</a:t>
            </a:r>
            <a:r>
              <a:rPr lang="en-US" sz="2200" dirty="0"/>
              <a:t> </a:t>
            </a:r>
            <a:r>
              <a:rPr lang="en-US" sz="2200" dirty="0" err="1"/>
              <a:t>vật</a:t>
            </a:r>
            <a:r>
              <a:rPr lang="en-US" sz="2200" dirty="0"/>
              <a:t> </a:t>
            </a:r>
            <a:r>
              <a:rPr lang="en-US" sz="2200" dirty="0" err="1"/>
              <a:t>của</a:t>
            </a:r>
            <a:r>
              <a:rPr lang="en-US" sz="2200" dirty="0"/>
              <a:t> </a:t>
            </a:r>
            <a:r>
              <a:rPr lang="en-US" sz="2200" dirty="0" err="1"/>
              <a:t>nước</a:t>
            </a:r>
            <a:r>
              <a:rPr lang="en-US" sz="2200" dirty="0"/>
              <a:t> </a:t>
            </a:r>
            <a:r>
              <a:rPr lang="en-US" sz="2200" dirty="0" err="1"/>
              <a:t>nhập</a:t>
            </a:r>
            <a:r>
              <a:rPr lang="en-US" sz="2200" dirty="0"/>
              <a:t> </a:t>
            </a:r>
            <a:r>
              <a:rPr lang="en-US" sz="2200" dirty="0" err="1"/>
              <a:t>khẩu</a:t>
            </a:r>
            <a:r>
              <a:rPr lang="en-US" sz="2200" dirty="0"/>
              <a:t> </a:t>
            </a:r>
            <a:r>
              <a:rPr lang="en-US" sz="2200" dirty="0" err="1"/>
              <a:t>theo</a:t>
            </a:r>
            <a:r>
              <a:rPr lang="en-US" sz="2200" dirty="0"/>
              <a:t> </a:t>
            </a:r>
            <a:r>
              <a:rPr lang="en-US" sz="2200" dirty="0" err="1"/>
              <a:t>kết</a:t>
            </a:r>
            <a:r>
              <a:rPr lang="en-US" sz="2200" dirty="0"/>
              <a:t> </a:t>
            </a:r>
            <a:r>
              <a:rPr lang="en-US" sz="2200" dirty="0" err="1"/>
              <a:t>quả</a:t>
            </a:r>
            <a:r>
              <a:rPr lang="en-US" sz="2200" dirty="0"/>
              <a:t> </a:t>
            </a:r>
            <a:r>
              <a:rPr lang="en-US" sz="2200" dirty="0" err="1"/>
              <a:t>của</a:t>
            </a:r>
            <a:r>
              <a:rPr lang="en-US" sz="2200" dirty="0"/>
              <a:t> </a:t>
            </a:r>
            <a:r>
              <a:rPr lang="en-US" sz="2200" dirty="0" err="1"/>
              <a:t>báo</a:t>
            </a:r>
            <a:r>
              <a:rPr lang="en-US" sz="2200" dirty="0"/>
              <a:t> </a:t>
            </a:r>
            <a:r>
              <a:rPr lang="en-US" sz="2200" dirty="0" err="1"/>
              <a:t>cáo</a:t>
            </a:r>
            <a:r>
              <a:rPr lang="en-US" sz="2200" dirty="0"/>
              <a:t> </a:t>
            </a:r>
            <a:r>
              <a:rPr lang="en-US" sz="2200" dirty="0" err="1"/>
              <a:t>phân</a:t>
            </a:r>
            <a:r>
              <a:rPr lang="en-US" sz="2200" dirty="0"/>
              <a:t> </a:t>
            </a:r>
            <a:r>
              <a:rPr lang="en-US" sz="2200" dirty="0" err="1"/>
              <a:t>tích</a:t>
            </a:r>
            <a:r>
              <a:rPr lang="en-US" sz="2200" dirty="0"/>
              <a:t> </a:t>
            </a:r>
            <a:r>
              <a:rPr lang="en-US" sz="2200" dirty="0" err="1"/>
              <a:t>nguy</a:t>
            </a:r>
            <a:r>
              <a:rPr lang="en-US" sz="2200" dirty="0"/>
              <a:t> </a:t>
            </a:r>
            <a:r>
              <a:rPr lang="en-US" sz="2200" dirty="0" err="1"/>
              <a:t>cơ</a:t>
            </a:r>
            <a:r>
              <a:rPr lang="en-US" sz="2200" dirty="0"/>
              <a:t> </a:t>
            </a:r>
            <a:r>
              <a:rPr lang="en-US" sz="2200" dirty="0" err="1"/>
              <a:t>dịch</a:t>
            </a:r>
            <a:r>
              <a:rPr lang="en-US" sz="2200" dirty="0"/>
              <a:t> </a:t>
            </a:r>
            <a:r>
              <a:rPr lang="en-US" sz="2200" dirty="0" err="1"/>
              <a:t>hại</a:t>
            </a:r>
            <a:r>
              <a:rPr lang="en-US" sz="2200" dirty="0"/>
              <a:t> (PRA).</a:t>
            </a:r>
          </a:p>
          <a:p>
            <a:pPr algn="just"/>
            <a:endParaRPr lang="en-US" sz="22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4200" y="66208"/>
            <a:ext cx="1395652" cy="966221"/>
          </a:xfrm>
          <a:prstGeom prst="rect">
            <a:avLst/>
          </a:prstGeom>
        </p:spPr>
      </p:pic>
    </p:spTree>
    <p:extLst>
      <p:ext uri="{BB962C8B-B14F-4D97-AF65-F5344CB8AC3E}">
        <p14:creationId xmlns:p14="http://schemas.microsoft.com/office/powerpoint/2010/main" val="1051671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nvPr>
        </p:nvGraphicFramePr>
        <p:xfrm>
          <a:off x="1931441" y="1258075"/>
          <a:ext cx="8325134" cy="56408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8187099" y="3207651"/>
            <a:ext cx="1914845" cy="3447098"/>
          </a:xfrm>
          <a:prstGeom prst="rect">
            <a:avLst/>
          </a:prstGeom>
          <a:noFill/>
        </p:spPr>
        <p:txBody>
          <a:bodyPr wrap="square" rtlCol="0">
            <a:spAutoFit/>
          </a:bodyPr>
          <a:lstStyle/>
          <a:p>
            <a:pPr algn="ctr"/>
            <a:r>
              <a:rPr lang="en-US" sz="2000" dirty="0">
                <a:solidFill>
                  <a:schemeClr val="bg1"/>
                </a:solidFill>
                <a:latin typeface="Cambria" panose="02040503050406030204" pitchFamily="18" charset="0"/>
                <a:ea typeface="Cambria" panose="02040503050406030204" pitchFamily="18" charset="0"/>
              </a:rPr>
              <a:t>- </a:t>
            </a:r>
            <a:r>
              <a:rPr lang="en-US" sz="2000" dirty="0" err="1">
                <a:solidFill>
                  <a:schemeClr val="bg1"/>
                </a:solidFill>
                <a:latin typeface="Cambria" panose="02040503050406030204" pitchFamily="18" charset="0"/>
                <a:ea typeface="Cambria" panose="02040503050406030204" pitchFamily="18" charset="0"/>
              </a:rPr>
              <a:t>Khảng</a:t>
            </a:r>
            <a:r>
              <a:rPr lang="en-US" sz="2000" dirty="0">
                <a:solidFill>
                  <a:schemeClr val="bg1"/>
                </a:solidFill>
                <a:latin typeface="Cambria" panose="02040503050406030204" pitchFamily="18" charset="0"/>
                <a:ea typeface="Cambria" panose="02040503050406030204" pitchFamily="18" charset="0"/>
              </a:rPr>
              <a:t> </a:t>
            </a:r>
            <a:r>
              <a:rPr lang="en-US" sz="2000" dirty="0" err="1">
                <a:solidFill>
                  <a:schemeClr val="bg1"/>
                </a:solidFill>
                <a:latin typeface="Cambria" panose="02040503050406030204" pitchFamily="18" charset="0"/>
                <a:ea typeface="Cambria" panose="02040503050406030204" pitchFamily="18" charset="0"/>
              </a:rPr>
              <a:t>định</a:t>
            </a:r>
            <a:r>
              <a:rPr lang="en-US" sz="2000" dirty="0">
                <a:solidFill>
                  <a:schemeClr val="bg1"/>
                </a:solidFill>
                <a:latin typeface="Cambria" panose="02040503050406030204" pitchFamily="18" charset="0"/>
                <a:ea typeface="Cambria" panose="02040503050406030204" pitchFamily="18" charset="0"/>
              </a:rPr>
              <a:t> </a:t>
            </a:r>
            <a:r>
              <a:rPr lang="en-US" sz="2000" dirty="0" err="1">
                <a:solidFill>
                  <a:schemeClr val="bg1"/>
                </a:solidFill>
                <a:latin typeface="Cambria" panose="02040503050406030204" pitchFamily="18" charset="0"/>
                <a:ea typeface="Cambria" panose="02040503050406030204" pitchFamily="18" charset="0"/>
              </a:rPr>
              <a:t>tên</a:t>
            </a:r>
            <a:r>
              <a:rPr lang="en-US" sz="2000" dirty="0">
                <a:solidFill>
                  <a:schemeClr val="bg1"/>
                </a:solidFill>
                <a:latin typeface="Cambria" panose="02040503050406030204" pitchFamily="18" charset="0"/>
                <a:ea typeface="Cambria" panose="02040503050406030204" pitchFamily="18" charset="0"/>
              </a:rPr>
              <a:t> </a:t>
            </a:r>
            <a:r>
              <a:rPr lang="en-US" sz="2000" dirty="0" err="1">
                <a:solidFill>
                  <a:schemeClr val="bg1"/>
                </a:solidFill>
                <a:latin typeface="Cambria" panose="02040503050406030204" pitchFamily="18" charset="0"/>
                <a:ea typeface="Cambria" panose="02040503050406030204" pitchFamily="18" charset="0"/>
              </a:rPr>
              <a:t>tuổi</a:t>
            </a:r>
            <a:r>
              <a:rPr lang="en-US" sz="2000" dirty="0">
                <a:solidFill>
                  <a:schemeClr val="bg1"/>
                </a:solidFill>
                <a:latin typeface="Cambria" panose="02040503050406030204" pitchFamily="18" charset="0"/>
                <a:ea typeface="Cambria" panose="02040503050406030204" pitchFamily="18" charset="0"/>
              </a:rPr>
              <a:t> </a:t>
            </a:r>
            <a:r>
              <a:rPr lang="en-US" sz="2000" dirty="0" err="1">
                <a:solidFill>
                  <a:schemeClr val="bg1"/>
                </a:solidFill>
                <a:latin typeface="Cambria" panose="02040503050406030204" pitchFamily="18" charset="0"/>
                <a:ea typeface="Cambria" panose="02040503050406030204" pitchFamily="18" charset="0"/>
              </a:rPr>
              <a:t>của</a:t>
            </a:r>
            <a:r>
              <a:rPr lang="en-US" sz="2000" dirty="0">
                <a:solidFill>
                  <a:schemeClr val="bg1"/>
                </a:solidFill>
                <a:latin typeface="Cambria" panose="02040503050406030204" pitchFamily="18" charset="0"/>
                <a:ea typeface="Cambria" panose="02040503050406030204" pitchFamily="18" charset="0"/>
              </a:rPr>
              <a:t> </a:t>
            </a:r>
            <a:r>
              <a:rPr lang="en-US" sz="2000" dirty="0" err="1">
                <a:solidFill>
                  <a:schemeClr val="bg1"/>
                </a:solidFill>
                <a:latin typeface="Cambria" panose="02040503050406030204" pitchFamily="18" charset="0"/>
                <a:ea typeface="Cambria" panose="02040503050406030204" pitchFamily="18" charset="0"/>
              </a:rPr>
              <a:t>nông</a:t>
            </a:r>
            <a:r>
              <a:rPr lang="en-US" sz="2000" dirty="0">
                <a:solidFill>
                  <a:schemeClr val="bg1"/>
                </a:solidFill>
                <a:latin typeface="Cambria" panose="02040503050406030204" pitchFamily="18" charset="0"/>
                <a:ea typeface="Cambria" panose="02040503050406030204" pitchFamily="18" charset="0"/>
              </a:rPr>
              <a:t> </a:t>
            </a:r>
            <a:r>
              <a:rPr lang="en-US" sz="2000" dirty="0" err="1">
                <a:solidFill>
                  <a:schemeClr val="bg1"/>
                </a:solidFill>
                <a:latin typeface="Cambria" panose="02040503050406030204" pitchFamily="18" charset="0"/>
                <a:ea typeface="Cambria" panose="02040503050406030204" pitchFamily="18" charset="0"/>
              </a:rPr>
              <a:t>sản</a:t>
            </a:r>
            <a:endParaRPr lang="en-US" sz="2000" dirty="0">
              <a:solidFill>
                <a:schemeClr val="bg1"/>
              </a:solidFill>
              <a:latin typeface="Cambria" panose="02040503050406030204" pitchFamily="18" charset="0"/>
              <a:ea typeface="Cambria" panose="02040503050406030204" pitchFamily="18" charset="0"/>
            </a:endParaRPr>
          </a:p>
          <a:p>
            <a:pPr algn="ctr"/>
            <a:r>
              <a:rPr lang="en-US" sz="2000" dirty="0">
                <a:solidFill>
                  <a:schemeClr val="bg1"/>
                </a:solidFill>
                <a:latin typeface="Cambria" panose="02040503050406030204" pitchFamily="18" charset="0"/>
                <a:ea typeface="Cambria" panose="02040503050406030204" pitchFamily="18" charset="0"/>
              </a:rPr>
              <a:t>- </a:t>
            </a:r>
            <a:r>
              <a:rPr lang="en-US" sz="2000" dirty="0" err="1">
                <a:solidFill>
                  <a:schemeClr val="bg1"/>
                </a:solidFill>
                <a:latin typeface="Cambria" panose="02040503050406030204" pitchFamily="18" charset="0"/>
                <a:ea typeface="Cambria" panose="02040503050406030204" pitchFamily="18" charset="0"/>
              </a:rPr>
              <a:t>Tăng</a:t>
            </a:r>
            <a:r>
              <a:rPr lang="en-US" sz="2000" dirty="0">
                <a:solidFill>
                  <a:schemeClr val="bg1"/>
                </a:solidFill>
                <a:latin typeface="Cambria" panose="02040503050406030204" pitchFamily="18" charset="0"/>
                <a:ea typeface="Cambria" panose="02040503050406030204" pitchFamily="18" charset="0"/>
              </a:rPr>
              <a:t> </a:t>
            </a:r>
            <a:r>
              <a:rPr lang="en-US" sz="2000" dirty="0" err="1">
                <a:solidFill>
                  <a:schemeClr val="bg1"/>
                </a:solidFill>
                <a:latin typeface="Cambria" panose="02040503050406030204" pitchFamily="18" charset="0"/>
                <a:ea typeface="Cambria" panose="02040503050406030204" pitchFamily="18" charset="0"/>
              </a:rPr>
              <a:t>kim</a:t>
            </a:r>
            <a:r>
              <a:rPr lang="en-US" sz="2000" dirty="0">
                <a:solidFill>
                  <a:schemeClr val="bg1"/>
                </a:solidFill>
                <a:latin typeface="Cambria" panose="02040503050406030204" pitchFamily="18" charset="0"/>
                <a:ea typeface="Cambria" panose="02040503050406030204" pitchFamily="18" charset="0"/>
              </a:rPr>
              <a:t> </a:t>
            </a:r>
            <a:r>
              <a:rPr lang="en-US" sz="2000" dirty="0" err="1">
                <a:solidFill>
                  <a:schemeClr val="bg1"/>
                </a:solidFill>
                <a:latin typeface="Cambria" panose="02040503050406030204" pitchFamily="18" charset="0"/>
                <a:ea typeface="Cambria" panose="02040503050406030204" pitchFamily="18" charset="0"/>
              </a:rPr>
              <a:t>ngạch</a:t>
            </a:r>
            <a:r>
              <a:rPr lang="en-US" sz="2000" dirty="0">
                <a:solidFill>
                  <a:schemeClr val="bg1"/>
                </a:solidFill>
                <a:latin typeface="Cambria" panose="02040503050406030204" pitchFamily="18" charset="0"/>
                <a:ea typeface="Cambria" panose="02040503050406030204" pitchFamily="18" charset="0"/>
              </a:rPr>
              <a:t> </a:t>
            </a:r>
            <a:r>
              <a:rPr lang="en-US" sz="2000" dirty="0" err="1">
                <a:solidFill>
                  <a:schemeClr val="bg1"/>
                </a:solidFill>
                <a:latin typeface="Cambria" panose="02040503050406030204" pitchFamily="18" charset="0"/>
                <a:ea typeface="Cambria" panose="02040503050406030204" pitchFamily="18" charset="0"/>
              </a:rPr>
              <a:t>xuất</a:t>
            </a:r>
            <a:r>
              <a:rPr lang="en-US" sz="2000" dirty="0">
                <a:solidFill>
                  <a:schemeClr val="bg1"/>
                </a:solidFill>
                <a:latin typeface="Cambria" panose="02040503050406030204" pitchFamily="18" charset="0"/>
                <a:ea typeface="Cambria" panose="02040503050406030204" pitchFamily="18" charset="0"/>
              </a:rPr>
              <a:t> </a:t>
            </a:r>
            <a:r>
              <a:rPr lang="en-US" sz="2000" dirty="0" err="1">
                <a:solidFill>
                  <a:schemeClr val="bg1"/>
                </a:solidFill>
                <a:latin typeface="Cambria" panose="02040503050406030204" pitchFamily="18" charset="0"/>
                <a:ea typeface="Cambria" panose="02040503050406030204" pitchFamily="18" charset="0"/>
              </a:rPr>
              <a:t>khẩu</a:t>
            </a:r>
            <a:endParaRPr lang="en-US" sz="2000" dirty="0">
              <a:solidFill>
                <a:schemeClr val="bg1"/>
              </a:solidFill>
              <a:latin typeface="Cambria" panose="02040503050406030204" pitchFamily="18" charset="0"/>
              <a:ea typeface="Cambria" panose="02040503050406030204" pitchFamily="18" charset="0"/>
            </a:endParaRPr>
          </a:p>
          <a:p>
            <a:pPr algn="ctr"/>
            <a:r>
              <a:rPr lang="en-US" sz="2000" dirty="0">
                <a:solidFill>
                  <a:schemeClr val="bg1"/>
                </a:solidFill>
                <a:latin typeface="Cambria" panose="02040503050406030204" pitchFamily="18" charset="0"/>
                <a:ea typeface="Cambria" panose="02040503050406030204" pitchFamily="18" charset="0"/>
              </a:rPr>
              <a:t>- N</a:t>
            </a:r>
            <a:r>
              <a:rPr lang="vi-VN" sz="2000" dirty="0">
                <a:solidFill>
                  <a:schemeClr val="bg1"/>
                </a:solidFill>
                <a:latin typeface="Cambria" panose="02040503050406030204" pitchFamily="18" charset="0"/>
                <a:ea typeface="Cambria" panose="02040503050406030204" pitchFamily="18" charset="0"/>
              </a:rPr>
              <a:t>âng cao chất lượng cuộc sống của cộng đồng</a:t>
            </a:r>
            <a:endParaRPr lang="en-US" sz="2000" dirty="0">
              <a:solidFill>
                <a:schemeClr val="bg1"/>
              </a:solidFill>
              <a:latin typeface="Cambria" panose="02040503050406030204" pitchFamily="18" charset="0"/>
              <a:ea typeface="Cambria" panose="02040503050406030204" pitchFamily="18" charset="0"/>
            </a:endParaRPr>
          </a:p>
          <a:p>
            <a:pPr algn="just"/>
            <a:endParaRPr lang="en-US" dirty="0">
              <a:solidFill>
                <a:schemeClr val="bg1"/>
              </a:solidFill>
              <a:latin typeface="Cambria" panose="02040503050406030204" pitchFamily="18" charset="0"/>
              <a:ea typeface="Cambria" panose="02040503050406030204" pitchFamily="18" charset="0"/>
            </a:endParaRPr>
          </a:p>
        </p:txBody>
      </p:sp>
      <p:pic>
        <p:nvPicPr>
          <p:cNvPr id="7" name="Picture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744200" y="66208"/>
            <a:ext cx="1395652" cy="966221"/>
          </a:xfrm>
          <a:prstGeom prst="rect">
            <a:avLst/>
          </a:prstGeom>
        </p:spPr>
      </p:pic>
      <p:sp>
        <p:nvSpPr>
          <p:cNvPr id="8" name="TextBox 7"/>
          <p:cNvSpPr txBox="1"/>
          <p:nvPr/>
        </p:nvSpPr>
        <p:spPr>
          <a:xfrm>
            <a:off x="1676400" y="253425"/>
            <a:ext cx="8781142" cy="584775"/>
          </a:xfrm>
          <a:prstGeom prst="rect">
            <a:avLst/>
          </a:prstGeom>
          <a:noFill/>
        </p:spPr>
        <p:txBody>
          <a:bodyPr wrap="square" rtlCol="0">
            <a:spAutoFit/>
          </a:bodyPr>
          <a:lstStyle/>
          <a:p>
            <a:pPr algn="ctr"/>
            <a:r>
              <a:rPr lang="en-US" sz="3200" b="1" dirty="0" smtClean="0">
                <a:solidFill>
                  <a:srgbClr val="0000FF"/>
                </a:solidFill>
                <a:latin typeface="Calibri" panose="020F0502020204030204" pitchFamily="34" charset="0"/>
                <a:ea typeface="Cambria" panose="02040503050406030204" pitchFamily="18" charset="0"/>
                <a:cs typeface="Calibri" panose="020F0502020204030204" pitchFamily="34" charset="0"/>
              </a:rPr>
              <a:t>IV. LỢI ÍCH KHI ÁP DỤNG TIÊU CHUẨN GAP</a:t>
            </a:r>
            <a:endParaRPr lang="en-US" sz="3200" b="1" dirty="0">
              <a:solidFill>
                <a:srgbClr val="0000FF"/>
              </a:solidFill>
              <a:latin typeface="Calibri" panose="020F0502020204030204" pitchFamily="34" charset="0"/>
              <a:ea typeface="Cambria" panose="02040503050406030204" pitchFamily="18" charset="0"/>
              <a:cs typeface="Calibri" panose="020F0502020204030204" pitchFamily="34" charset="0"/>
            </a:endParaRPr>
          </a:p>
        </p:txBody>
      </p:sp>
    </p:spTree>
    <p:extLst>
      <p:ext uri="{BB962C8B-B14F-4D97-AF65-F5344CB8AC3E}">
        <p14:creationId xmlns:p14="http://schemas.microsoft.com/office/powerpoint/2010/main" val="30088370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1746051" y="680444"/>
            <a:ext cx="4127195" cy="566822"/>
          </a:xfrm>
          <a:prstGeom prst="rect">
            <a:avLst/>
          </a:prstGeom>
        </p:spPr>
        <p:txBody>
          <a:bodyPr vert="horz" wrap="square" lIns="0" tIns="12700" rIns="0" bIns="0" rtlCol="0">
            <a:spAutoFit/>
          </a:bodyPr>
          <a:lstStyle/>
          <a:p>
            <a:pPr marL="12700">
              <a:spcBef>
                <a:spcPts val="100"/>
              </a:spcBef>
            </a:pPr>
            <a:r>
              <a:rPr lang="en-US" b="1" spc="-5" dirty="0" smtClean="0">
                <a:solidFill>
                  <a:srgbClr val="0033CC"/>
                </a:solidFill>
                <a:latin typeface="Calibri" panose="020F0502020204030204" pitchFamily="34" charset="0"/>
                <a:cs typeface="Calibri" panose="020F0502020204030204" pitchFamily="34" charset="0"/>
              </a:rPr>
              <a:t>V. </a:t>
            </a:r>
            <a:r>
              <a:rPr lang="vi-VN" sz="3600" b="1" spc="-5" dirty="0" smtClean="0">
                <a:solidFill>
                  <a:srgbClr val="0033CC"/>
                </a:solidFill>
                <a:latin typeface="Calibri" panose="020F0502020204030204" pitchFamily="34" charset="0"/>
                <a:cs typeface="Calibri" panose="020F0502020204030204" pitchFamily="34" charset="0"/>
              </a:rPr>
              <a:t>ĐỊNH</a:t>
            </a:r>
            <a:r>
              <a:rPr lang="vi-VN" sz="3600" b="1" spc="-90" dirty="0" smtClean="0">
                <a:solidFill>
                  <a:srgbClr val="0033CC"/>
                </a:solidFill>
                <a:latin typeface="Calibri" panose="020F0502020204030204" pitchFamily="34" charset="0"/>
                <a:cs typeface="Calibri" panose="020F0502020204030204" pitchFamily="34" charset="0"/>
              </a:rPr>
              <a:t> </a:t>
            </a:r>
            <a:r>
              <a:rPr lang="vi-VN" sz="3600" b="1" spc="-5" dirty="0" smtClean="0">
                <a:solidFill>
                  <a:srgbClr val="0033CC"/>
                </a:solidFill>
                <a:latin typeface="Calibri" panose="020F0502020204030204" pitchFamily="34" charset="0"/>
                <a:cs typeface="Calibri" panose="020F0502020204030204" pitchFamily="34" charset="0"/>
              </a:rPr>
              <a:t>HƯỚNG</a:t>
            </a:r>
            <a:endParaRPr lang="vi-VN" sz="3600" dirty="0">
              <a:solidFill>
                <a:srgbClr val="0033CC"/>
              </a:solidFill>
              <a:latin typeface="Calibri" panose="020F0502020204030204" pitchFamily="34" charset="0"/>
              <a:cs typeface="Calibri" panose="020F0502020204030204" pitchFamily="34" charset="0"/>
            </a:endParaRPr>
          </a:p>
        </p:txBody>
      </p:sp>
      <p:sp>
        <p:nvSpPr>
          <p:cNvPr id="2" name="object 2"/>
          <p:cNvSpPr txBox="1">
            <a:spLocks noGrp="1"/>
          </p:cNvSpPr>
          <p:nvPr>
            <p:ph idx="1"/>
          </p:nvPr>
        </p:nvSpPr>
        <p:spPr>
          <a:xfrm>
            <a:off x="1295400" y="1752600"/>
            <a:ext cx="10772987" cy="2073003"/>
          </a:xfrm>
          <a:prstGeom prst="rect">
            <a:avLst/>
          </a:prstGeom>
        </p:spPr>
        <p:txBody>
          <a:bodyPr vert="horz" wrap="square" lIns="0" tIns="13335" rIns="0" bIns="0" rtlCol="0">
            <a:spAutoFit/>
          </a:bodyPr>
          <a:lstStyle/>
          <a:p>
            <a:pPr marL="289560" marR="5715" indent="-273685">
              <a:spcBef>
                <a:spcPts val="105"/>
              </a:spcBef>
              <a:buClr>
                <a:srgbClr val="0AD0D9"/>
              </a:buClr>
              <a:buSzPct val="94230"/>
              <a:buFont typeface="Arial"/>
              <a:buChar char=""/>
              <a:tabLst>
                <a:tab pos="290195" algn="l"/>
                <a:tab pos="1689735" algn="l"/>
                <a:tab pos="2484120" algn="l"/>
                <a:tab pos="2991485" algn="l"/>
                <a:tab pos="4662170" algn="l"/>
                <a:tab pos="5528310" algn="l"/>
              </a:tabLst>
            </a:pPr>
            <a:r>
              <a:rPr sz="3200" dirty="0" err="1">
                <a:latin typeface="Calibri" panose="020F0502020204030204" pitchFamily="34" charset="0"/>
                <a:cs typeface="Calibri" panose="020F0502020204030204" pitchFamily="34" charset="0"/>
              </a:rPr>
              <a:t>Áp</a:t>
            </a:r>
            <a:r>
              <a:rPr sz="3200" spc="345" dirty="0">
                <a:latin typeface="Calibri" panose="020F0502020204030204" pitchFamily="34" charset="0"/>
                <a:cs typeface="Calibri" panose="020F0502020204030204" pitchFamily="34" charset="0"/>
              </a:rPr>
              <a:t> </a:t>
            </a:r>
            <a:r>
              <a:rPr sz="3200" spc="145" dirty="0" err="1" smtClean="0">
                <a:latin typeface="Calibri" panose="020F0502020204030204" pitchFamily="34" charset="0"/>
                <a:cs typeface="Calibri" panose="020F0502020204030204" pitchFamily="34" charset="0"/>
              </a:rPr>
              <a:t>dụng</a:t>
            </a:r>
            <a:r>
              <a:rPr lang="en-US" sz="3200" spc="145" dirty="0" smtClean="0">
                <a:latin typeface="Calibri" panose="020F0502020204030204" pitchFamily="34" charset="0"/>
                <a:cs typeface="Calibri" panose="020F0502020204030204" pitchFamily="34" charset="0"/>
              </a:rPr>
              <a:t> </a:t>
            </a:r>
            <a:r>
              <a:rPr sz="3200" spc="105" dirty="0" err="1" smtClean="0">
                <a:latin typeface="Calibri" panose="020F0502020204030204" pitchFamily="34" charset="0"/>
                <a:cs typeface="Calibri" panose="020F0502020204030204" pitchFamily="34" charset="0"/>
              </a:rPr>
              <a:t>rộng</a:t>
            </a:r>
            <a:r>
              <a:rPr lang="en-US" sz="3200" spc="105" dirty="0" smtClean="0">
                <a:latin typeface="Calibri" panose="020F0502020204030204" pitchFamily="34" charset="0"/>
                <a:cs typeface="Calibri" panose="020F0502020204030204" pitchFamily="34" charset="0"/>
              </a:rPr>
              <a:t> </a:t>
            </a:r>
            <a:r>
              <a:rPr sz="3200" spc="60" dirty="0" err="1" smtClean="0">
                <a:latin typeface="Calibri" panose="020F0502020204030204" pitchFamily="34" charset="0"/>
                <a:cs typeface="Calibri" panose="020F0502020204030204" pitchFamily="34" charset="0"/>
              </a:rPr>
              <a:t>rãi</a:t>
            </a:r>
            <a:r>
              <a:rPr lang="en-US" sz="3200" spc="60" dirty="0" smtClean="0">
                <a:latin typeface="Calibri" panose="020F0502020204030204" pitchFamily="34" charset="0"/>
                <a:cs typeface="Calibri" panose="020F0502020204030204" pitchFamily="34" charset="0"/>
              </a:rPr>
              <a:t> </a:t>
            </a:r>
            <a:r>
              <a:rPr sz="3200" spc="185" dirty="0" err="1" smtClean="0">
                <a:latin typeface="Calibri" panose="020F0502020204030204" pitchFamily="34" charset="0"/>
                <a:cs typeface="Calibri" panose="020F0502020204030204" pitchFamily="34" charset="0"/>
              </a:rPr>
              <a:t>thực</a:t>
            </a:r>
            <a:r>
              <a:rPr sz="3200" spc="355" dirty="0" smtClean="0">
                <a:latin typeface="Calibri" panose="020F0502020204030204" pitchFamily="34" charset="0"/>
                <a:cs typeface="Calibri" panose="020F0502020204030204" pitchFamily="34" charset="0"/>
              </a:rPr>
              <a:t> </a:t>
            </a:r>
            <a:r>
              <a:rPr sz="3200" spc="180" dirty="0" err="1" smtClean="0">
                <a:latin typeface="Calibri" panose="020F0502020204030204" pitchFamily="34" charset="0"/>
                <a:cs typeface="Calibri" panose="020F0502020204030204" pitchFamily="34" charset="0"/>
              </a:rPr>
              <a:t>hành</a:t>
            </a:r>
            <a:r>
              <a:rPr lang="en-US" sz="3200" spc="180" dirty="0" smtClean="0">
                <a:latin typeface="Calibri" panose="020F0502020204030204" pitchFamily="34" charset="0"/>
                <a:cs typeface="Calibri" panose="020F0502020204030204" pitchFamily="34" charset="0"/>
              </a:rPr>
              <a:t> </a:t>
            </a:r>
            <a:r>
              <a:rPr sz="3200" spc="135" dirty="0" err="1" smtClean="0">
                <a:latin typeface="Calibri" panose="020F0502020204030204" pitchFamily="34" charset="0"/>
                <a:cs typeface="Calibri" panose="020F0502020204030204" pitchFamily="34" charset="0"/>
              </a:rPr>
              <a:t>nông</a:t>
            </a:r>
            <a:r>
              <a:rPr lang="en-US" sz="3200" spc="135" dirty="0" smtClean="0">
                <a:latin typeface="Calibri" panose="020F0502020204030204" pitchFamily="34" charset="0"/>
                <a:cs typeface="Calibri" panose="020F0502020204030204" pitchFamily="34" charset="0"/>
              </a:rPr>
              <a:t> </a:t>
            </a:r>
            <a:r>
              <a:rPr sz="3200" spc="110" dirty="0" err="1" smtClean="0">
                <a:latin typeface="Calibri" panose="020F0502020204030204" pitchFamily="34" charset="0"/>
                <a:cs typeface="Calibri" panose="020F0502020204030204" pitchFamily="34" charset="0"/>
              </a:rPr>
              <a:t>nghiệp</a:t>
            </a:r>
            <a:r>
              <a:rPr sz="3200" spc="110" dirty="0" smtClean="0">
                <a:latin typeface="Calibri" panose="020F0502020204030204" pitchFamily="34" charset="0"/>
                <a:cs typeface="Calibri" panose="020F0502020204030204" pitchFamily="34" charset="0"/>
              </a:rPr>
              <a:t> </a:t>
            </a:r>
            <a:r>
              <a:rPr sz="3200" spc="150" dirty="0">
                <a:latin typeface="Calibri" panose="020F0502020204030204" pitchFamily="34" charset="0"/>
                <a:cs typeface="Calibri" panose="020F0502020204030204" pitchFamily="34" charset="0"/>
              </a:rPr>
              <a:t>tốt </a:t>
            </a:r>
            <a:r>
              <a:rPr sz="3200" spc="10" dirty="0">
                <a:latin typeface="Calibri" panose="020F0502020204030204" pitchFamily="34" charset="0"/>
                <a:cs typeface="Calibri" panose="020F0502020204030204" pitchFamily="34" charset="0"/>
              </a:rPr>
              <a:t>(GAP)  </a:t>
            </a:r>
            <a:r>
              <a:rPr sz="3200" spc="120" dirty="0">
                <a:latin typeface="Calibri" panose="020F0502020204030204" pitchFamily="34" charset="0"/>
                <a:cs typeface="Calibri" panose="020F0502020204030204" pitchFamily="34" charset="0"/>
              </a:rPr>
              <a:t>trong</a:t>
            </a:r>
            <a:r>
              <a:rPr sz="3200" spc="-75" dirty="0">
                <a:latin typeface="Calibri" panose="020F0502020204030204" pitchFamily="34" charset="0"/>
                <a:cs typeface="Calibri" panose="020F0502020204030204" pitchFamily="34" charset="0"/>
              </a:rPr>
              <a:t> </a:t>
            </a:r>
            <a:r>
              <a:rPr sz="3200" spc="114" dirty="0">
                <a:latin typeface="Calibri" panose="020F0502020204030204" pitchFamily="34" charset="0"/>
                <a:cs typeface="Calibri" panose="020F0502020204030204" pitchFamily="34" charset="0"/>
              </a:rPr>
              <a:t>sản</a:t>
            </a:r>
            <a:r>
              <a:rPr sz="3200" spc="-105" dirty="0">
                <a:latin typeface="Calibri" panose="020F0502020204030204" pitchFamily="34" charset="0"/>
                <a:cs typeface="Calibri" panose="020F0502020204030204" pitchFamily="34" charset="0"/>
              </a:rPr>
              <a:t> </a:t>
            </a:r>
            <a:r>
              <a:rPr sz="3200" spc="100" dirty="0">
                <a:latin typeface="Calibri" panose="020F0502020204030204" pitchFamily="34" charset="0"/>
                <a:cs typeface="Calibri" panose="020F0502020204030204" pitchFamily="34" charset="0"/>
              </a:rPr>
              <a:t>xuất</a:t>
            </a:r>
            <a:r>
              <a:rPr sz="3200" spc="-100" dirty="0">
                <a:latin typeface="Calibri" panose="020F0502020204030204" pitchFamily="34" charset="0"/>
                <a:cs typeface="Calibri" panose="020F0502020204030204" pitchFamily="34" charset="0"/>
              </a:rPr>
              <a:t> </a:t>
            </a:r>
            <a:r>
              <a:rPr sz="3200" spc="120" dirty="0">
                <a:latin typeface="Calibri" panose="020F0502020204030204" pitchFamily="34" charset="0"/>
                <a:cs typeface="Calibri" panose="020F0502020204030204" pitchFamily="34" charset="0"/>
              </a:rPr>
              <a:t>trồng</a:t>
            </a:r>
            <a:r>
              <a:rPr sz="3200" spc="-45" dirty="0">
                <a:latin typeface="Calibri" panose="020F0502020204030204" pitchFamily="34" charset="0"/>
                <a:cs typeface="Calibri" panose="020F0502020204030204" pitchFamily="34" charset="0"/>
              </a:rPr>
              <a:t> </a:t>
            </a:r>
            <a:r>
              <a:rPr sz="3200" spc="105" dirty="0" err="1">
                <a:latin typeface="Calibri" panose="020F0502020204030204" pitchFamily="34" charset="0"/>
                <a:cs typeface="Calibri" panose="020F0502020204030204" pitchFamily="34" charset="0"/>
              </a:rPr>
              <a:t>trọt</a:t>
            </a:r>
            <a:r>
              <a:rPr sz="3200" spc="105" dirty="0" smtClean="0">
                <a:latin typeface="Calibri" panose="020F0502020204030204" pitchFamily="34" charset="0"/>
                <a:cs typeface="Calibri" panose="020F0502020204030204" pitchFamily="34" charset="0"/>
              </a:rPr>
              <a:t>;</a:t>
            </a:r>
            <a:endParaRPr lang="en-US" sz="3200" spc="105" dirty="0" smtClean="0">
              <a:latin typeface="Calibri" panose="020F0502020204030204" pitchFamily="34" charset="0"/>
              <a:cs typeface="Calibri" panose="020F0502020204030204" pitchFamily="34" charset="0"/>
            </a:endParaRPr>
          </a:p>
          <a:p>
            <a:pPr marL="289560" marR="5715" indent="-273685">
              <a:spcBef>
                <a:spcPts val="105"/>
              </a:spcBef>
              <a:buClr>
                <a:srgbClr val="0AD0D9"/>
              </a:buClr>
              <a:buSzPct val="94230"/>
              <a:buFont typeface="Arial"/>
              <a:buChar char=""/>
              <a:tabLst>
                <a:tab pos="290195" algn="l"/>
                <a:tab pos="1689735" algn="l"/>
                <a:tab pos="2484120" algn="l"/>
                <a:tab pos="2991485" algn="l"/>
                <a:tab pos="4662170" algn="l"/>
                <a:tab pos="5528310" algn="l"/>
              </a:tabLst>
            </a:pPr>
            <a:r>
              <a:rPr lang="en-US" sz="3200" spc="105" dirty="0" smtClean="0">
                <a:latin typeface="Calibri" panose="020F0502020204030204" pitchFamily="34" charset="0"/>
                <a:cs typeface="Calibri" panose="020F0502020204030204" pitchFamily="34" charset="0"/>
              </a:rPr>
              <a:t>Phát </a:t>
            </a:r>
            <a:r>
              <a:rPr lang="en-US" sz="3200" spc="105" dirty="0" err="1" smtClean="0">
                <a:latin typeface="Calibri" panose="020F0502020204030204" pitchFamily="34" charset="0"/>
                <a:cs typeface="Calibri" panose="020F0502020204030204" pitchFamily="34" charset="0"/>
              </a:rPr>
              <a:t>triển</a:t>
            </a:r>
            <a:r>
              <a:rPr lang="en-US" sz="3200" spc="105" dirty="0" smtClean="0">
                <a:latin typeface="Calibri" panose="020F0502020204030204" pitchFamily="34" charset="0"/>
                <a:cs typeface="Calibri" panose="020F0502020204030204" pitchFamily="34" charset="0"/>
              </a:rPr>
              <a:t> </a:t>
            </a:r>
            <a:r>
              <a:rPr lang="en-US" sz="3200" spc="105" dirty="0" err="1" smtClean="0">
                <a:latin typeface="Calibri" panose="020F0502020204030204" pitchFamily="34" charset="0"/>
                <a:cs typeface="Calibri" panose="020F0502020204030204" pitchFamily="34" charset="0"/>
              </a:rPr>
              <a:t>sản</a:t>
            </a:r>
            <a:r>
              <a:rPr lang="en-US" sz="3200" spc="105" dirty="0" smtClean="0">
                <a:latin typeface="Calibri" panose="020F0502020204030204" pitchFamily="34" charset="0"/>
                <a:cs typeface="Calibri" panose="020F0502020204030204" pitchFamily="34" charset="0"/>
              </a:rPr>
              <a:t> </a:t>
            </a:r>
            <a:r>
              <a:rPr lang="en-US" sz="3200" spc="105" dirty="0" err="1" smtClean="0">
                <a:latin typeface="Calibri" panose="020F0502020204030204" pitchFamily="34" charset="0"/>
                <a:cs typeface="Calibri" panose="020F0502020204030204" pitchFamily="34" charset="0"/>
              </a:rPr>
              <a:t>xuất</a:t>
            </a:r>
            <a:r>
              <a:rPr lang="en-US" sz="3200" spc="105" dirty="0" smtClean="0">
                <a:latin typeface="Calibri" panose="020F0502020204030204" pitchFamily="34" charset="0"/>
                <a:cs typeface="Calibri" panose="020F0502020204030204" pitchFamily="34" charset="0"/>
              </a:rPr>
              <a:t> </a:t>
            </a:r>
            <a:r>
              <a:rPr lang="en-US" sz="3200" spc="105" dirty="0" err="1" smtClean="0">
                <a:latin typeface="Calibri" panose="020F0502020204030204" pitchFamily="34" charset="0"/>
                <a:cs typeface="Calibri" panose="020F0502020204030204" pitchFamily="34" charset="0"/>
              </a:rPr>
              <a:t>theo</a:t>
            </a:r>
            <a:r>
              <a:rPr lang="en-US" sz="3200" spc="105" dirty="0" smtClean="0">
                <a:latin typeface="Calibri" panose="020F0502020204030204" pitchFamily="34" charset="0"/>
                <a:cs typeface="Calibri" panose="020F0502020204030204" pitchFamily="34" charset="0"/>
              </a:rPr>
              <a:t> </a:t>
            </a:r>
            <a:r>
              <a:rPr lang="en-US" sz="3200" spc="105" dirty="0" err="1" smtClean="0">
                <a:latin typeface="Calibri" panose="020F0502020204030204" pitchFamily="34" charset="0"/>
                <a:cs typeface="Calibri" panose="020F0502020204030204" pitchFamily="34" charset="0"/>
              </a:rPr>
              <a:t>hướng</a:t>
            </a:r>
            <a:r>
              <a:rPr lang="en-US" sz="3200" spc="105" dirty="0" smtClean="0">
                <a:latin typeface="Calibri" panose="020F0502020204030204" pitchFamily="34" charset="0"/>
                <a:cs typeface="Calibri" panose="020F0502020204030204" pitchFamily="34" charset="0"/>
              </a:rPr>
              <a:t> Hữu </a:t>
            </a:r>
            <a:r>
              <a:rPr lang="en-US" sz="3200" spc="105" dirty="0" err="1" smtClean="0">
                <a:latin typeface="Calibri" panose="020F0502020204030204" pitchFamily="34" charset="0"/>
                <a:cs typeface="Calibri" panose="020F0502020204030204" pitchFamily="34" charset="0"/>
              </a:rPr>
              <a:t>cơ</a:t>
            </a:r>
            <a:r>
              <a:rPr lang="en-US" sz="3200" spc="105" dirty="0" smtClean="0">
                <a:latin typeface="Calibri" panose="020F0502020204030204" pitchFamily="34" charset="0"/>
                <a:cs typeface="Calibri" panose="020F0502020204030204" pitchFamily="34" charset="0"/>
              </a:rPr>
              <a:t> </a:t>
            </a:r>
            <a:r>
              <a:rPr lang="en-US" sz="3200" spc="105" dirty="0" err="1" smtClean="0">
                <a:latin typeface="Calibri" panose="020F0502020204030204" pitchFamily="34" charset="0"/>
                <a:cs typeface="Calibri" panose="020F0502020204030204" pitchFamily="34" charset="0"/>
              </a:rPr>
              <a:t>và</a:t>
            </a:r>
            <a:r>
              <a:rPr lang="en-US" sz="3200" spc="105" dirty="0" smtClean="0">
                <a:latin typeface="Calibri" panose="020F0502020204030204" pitchFamily="34" charset="0"/>
                <a:cs typeface="Calibri" panose="020F0502020204030204" pitchFamily="34" charset="0"/>
              </a:rPr>
              <a:t> Hữu </a:t>
            </a:r>
            <a:r>
              <a:rPr lang="en-US" sz="3200" spc="105" dirty="0" err="1" smtClean="0">
                <a:latin typeface="Calibri" panose="020F0502020204030204" pitchFamily="34" charset="0"/>
                <a:cs typeface="Calibri" panose="020F0502020204030204" pitchFamily="34" charset="0"/>
              </a:rPr>
              <a:t>cơ</a:t>
            </a:r>
            <a:endParaRPr sz="3200" spc="105" dirty="0">
              <a:latin typeface="Calibri" panose="020F0502020204030204" pitchFamily="34" charset="0"/>
              <a:cs typeface="Calibri" panose="020F0502020204030204" pitchFamily="34" charset="0"/>
            </a:endParaRPr>
          </a:p>
          <a:p>
            <a:pPr marL="289560" marR="5080" indent="-273685">
              <a:spcBef>
                <a:spcPts val="620"/>
              </a:spcBef>
              <a:buClr>
                <a:srgbClr val="0AD0D9"/>
              </a:buClr>
              <a:buSzPct val="94230"/>
              <a:buFont typeface="Arial"/>
              <a:buChar char=""/>
              <a:tabLst>
                <a:tab pos="290195" algn="l"/>
              </a:tabLst>
            </a:pPr>
            <a:r>
              <a:rPr lang="en-US" sz="3200" spc="75" dirty="0" err="1" smtClean="0">
                <a:latin typeface="Calibri" panose="020F0502020204030204" pitchFamily="34" charset="0"/>
                <a:cs typeface="Calibri" panose="020F0502020204030204" pitchFamily="34" charset="0"/>
              </a:rPr>
              <a:t>Sản</a:t>
            </a:r>
            <a:r>
              <a:rPr lang="en-US" sz="3200" spc="75" dirty="0" smtClean="0">
                <a:latin typeface="Calibri" panose="020F0502020204030204" pitchFamily="34" charset="0"/>
                <a:cs typeface="Calibri" panose="020F0502020204030204" pitchFamily="34" charset="0"/>
              </a:rPr>
              <a:t> </a:t>
            </a:r>
            <a:r>
              <a:rPr lang="en-US" sz="3200" spc="75" dirty="0" err="1" smtClean="0">
                <a:latin typeface="Calibri" panose="020F0502020204030204" pitchFamily="34" charset="0"/>
                <a:cs typeface="Calibri" panose="020F0502020204030204" pitchFamily="34" charset="0"/>
              </a:rPr>
              <a:t>xuất</a:t>
            </a:r>
            <a:r>
              <a:rPr lang="en-US" sz="3200" spc="75" dirty="0" smtClean="0">
                <a:latin typeface="Calibri" panose="020F0502020204030204" pitchFamily="34" charset="0"/>
                <a:cs typeface="Calibri" panose="020F0502020204030204" pitchFamily="34" charset="0"/>
              </a:rPr>
              <a:t> </a:t>
            </a:r>
            <a:r>
              <a:rPr lang="en-US" sz="3200" spc="75" dirty="0" err="1" smtClean="0">
                <a:latin typeface="Calibri" panose="020F0502020204030204" pitchFamily="34" charset="0"/>
                <a:cs typeface="Calibri" panose="020F0502020204030204" pitchFamily="34" charset="0"/>
              </a:rPr>
              <a:t>nông</a:t>
            </a:r>
            <a:r>
              <a:rPr lang="en-US" sz="3200" spc="75" dirty="0" smtClean="0">
                <a:latin typeface="Calibri" panose="020F0502020204030204" pitchFamily="34" charset="0"/>
                <a:cs typeface="Calibri" panose="020F0502020204030204" pitchFamily="34" charset="0"/>
              </a:rPr>
              <a:t> </a:t>
            </a:r>
            <a:r>
              <a:rPr lang="en-US" sz="3200" spc="75" dirty="0" err="1" smtClean="0">
                <a:latin typeface="Calibri" panose="020F0502020204030204" pitchFamily="34" charset="0"/>
                <a:cs typeface="Calibri" panose="020F0502020204030204" pitchFamily="34" charset="0"/>
              </a:rPr>
              <a:t>nghiệp</a:t>
            </a:r>
            <a:r>
              <a:rPr lang="en-US" sz="3200" spc="75" dirty="0" smtClean="0">
                <a:latin typeface="Calibri" panose="020F0502020204030204" pitchFamily="34" charset="0"/>
                <a:cs typeface="Calibri" panose="020F0502020204030204" pitchFamily="34" charset="0"/>
              </a:rPr>
              <a:t> </a:t>
            </a:r>
            <a:r>
              <a:rPr sz="3200" spc="30" dirty="0" err="1" smtClean="0">
                <a:latin typeface="Calibri" panose="020F0502020204030204" pitchFamily="34" charset="0"/>
                <a:cs typeface="Calibri" panose="020F0502020204030204" pitchFamily="34" charset="0"/>
              </a:rPr>
              <a:t>bền</a:t>
            </a:r>
            <a:r>
              <a:rPr sz="3200" spc="30" dirty="0" smtClean="0">
                <a:latin typeface="Calibri" panose="020F0502020204030204" pitchFamily="34" charset="0"/>
                <a:cs typeface="Calibri" panose="020F0502020204030204" pitchFamily="34" charset="0"/>
              </a:rPr>
              <a:t> </a:t>
            </a:r>
            <a:r>
              <a:rPr sz="3200" spc="120" dirty="0" err="1" smtClean="0">
                <a:latin typeface="Calibri" panose="020F0502020204030204" pitchFamily="34" charset="0"/>
                <a:cs typeface="Calibri" panose="020F0502020204030204" pitchFamily="34" charset="0"/>
              </a:rPr>
              <a:t>vững</a:t>
            </a:r>
            <a:r>
              <a:rPr sz="3200" spc="-105" dirty="0" smtClean="0">
                <a:latin typeface="Calibri" panose="020F0502020204030204" pitchFamily="34" charset="0"/>
                <a:cs typeface="Calibri" panose="020F0502020204030204" pitchFamily="34" charset="0"/>
              </a:rPr>
              <a:t> </a:t>
            </a:r>
            <a:r>
              <a:rPr sz="3200" spc="15" dirty="0">
                <a:latin typeface="Calibri" panose="020F0502020204030204" pitchFamily="34" charset="0"/>
                <a:cs typeface="Calibri" panose="020F0502020204030204" pitchFamily="34" charset="0"/>
              </a:rPr>
              <a:t>và</a:t>
            </a:r>
            <a:r>
              <a:rPr sz="3200" spc="-140" dirty="0">
                <a:latin typeface="Calibri" panose="020F0502020204030204" pitchFamily="34" charset="0"/>
                <a:cs typeface="Calibri" panose="020F0502020204030204" pitchFamily="34" charset="0"/>
              </a:rPr>
              <a:t> </a:t>
            </a:r>
            <a:r>
              <a:rPr sz="3200" spc="50" dirty="0">
                <a:latin typeface="Calibri" panose="020F0502020204030204" pitchFamily="34" charset="0"/>
                <a:cs typeface="Calibri" panose="020F0502020204030204" pitchFamily="34" charset="0"/>
              </a:rPr>
              <a:t>có</a:t>
            </a:r>
            <a:r>
              <a:rPr sz="3200" spc="-105" dirty="0">
                <a:latin typeface="Calibri" panose="020F0502020204030204" pitchFamily="34" charset="0"/>
                <a:cs typeface="Calibri" panose="020F0502020204030204" pitchFamily="34" charset="0"/>
              </a:rPr>
              <a:t> </a:t>
            </a:r>
            <a:r>
              <a:rPr sz="3200" spc="125" dirty="0">
                <a:latin typeface="Calibri" panose="020F0502020204030204" pitchFamily="34" charset="0"/>
                <a:cs typeface="Calibri" panose="020F0502020204030204" pitchFamily="34" charset="0"/>
              </a:rPr>
              <a:t>trách</a:t>
            </a:r>
            <a:r>
              <a:rPr sz="3200" spc="-40" dirty="0">
                <a:latin typeface="Calibri" panose="020F0502020204030204" pitchFamily="34" charset="0"/>
                <a:cs typeface="Calibri" panose="020F0502020204030204" pitchFamily="34" charset="0"/>
              </a:rPr>
              <a:t> </a:t>
            </a:r>
            <a:r>
              <a:rPr sz="3200" spc="145" dirty="0">
                <a:latin typeface="Calibri" panose="020F0502020204030204" pitchFamily="34" charset="0"/>
                <a:cs typeface="Calibri" panose="020F0502020204030204" pitchFamily="34" charset="0"/>
              </a:rPr>
              <a:t>nhiệm</a:t>
            </a:r>
          </a:p>
        </p:txBody>
      </p:sp>
      <p:grpSp>
        <p:nvGrpSpPr>
          <p:cNvPr id="9" name="object 2"/>
          <p:cNvGrpSpPr/>
          <p:nvPr/>
        </p:nvGrpSpPr>
        <p:grpSpPr>
          <a:xfrm flipV="1">
            <a:off x="10139" y="5791199"/>
            <a:ext cx="12180845" cy="1066799"/>
            <a:chOff x="0" y="0"/>
            <a:chExt cx="9143999" cy="1027406"/>
          </a:xfrm>
        </p:grpSpPr>
        <p:sp>
          <p:nvSpPr>
            <p:cNvPr id="10" name="object 4"/>
            <p:cNvSpPr/>
            <p:nvPr/>
          </p:nvSpPr>
          <p:spPr>
            <a:xfrm>
              <a:off x="0" y="1247"/>
              <a:ext cx="9143999" cy="1026159"/>
            </a:xfrm>
            <a:prstGeom prst="rect">
              <a:avLst/>
            </a:prstGeom>
            <a:blipFill>
              <a:blip r:embed="rId3" cstate="print"/>
              <a:stretch>
                <a:fillRect/>
              </a:stretch>
            </a:blipFill>
          </p:spPr>
          <p:txBody>
            <a:bodyPr wrap="square" lIns="0" tIns="0" rIns="0" bIns="0" rtlCol="0"/>
            <a:lstStyle/>
            <a:p>
              <a:endParaRPr/>
            </a:p>
          </p:txBody>
        </p:sp>
        <p:sp>
          <p:nvSpPr>
            <p:cNvPr id="11" name="object 5"/>
            <p:cNvSpPr/>
            <p:nvPr/>
          </p:nvSpPr>
          <p:spPr>
            <a:xfrm>
              <a:off x="4401357" y="0"/>
              <a:ext cx="4742642" cy="599949"/>
            </a:xfrm>
            <a:prstGeom prst="rect">
              <a:avLst/>
            </a:prstGeom>
            <a:blipFill>
              <a:blip r:embed="rId4" cstate="print"/>
              <a:stretch>
                <a:fillRect/>
              </a:stretch>
            </a:blipFill>
          </p:spPr>
          <p:txBody>
            <a:bodyPr wrap="square" lIns="0" tIns="0" rIns="0" bIns="0" rtlCol="0"/>
            <a:lstStyle/>
            <a:p>
              <a:endParaRPr/>
            </a:p>
          </p:txBody>
        </p:sp>
      </p:grpSp>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44200" y="66208"/>
            <a:ext cx="1395652" cy="96622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828800" y="609600"/>
            <a:ext cx="5956299" cy="782907"/>
          </a:xfrm>
          <a:prstGeom prst="rect">
            <a:avLst/>
          </a:prstGeom>
        </p:spPr>
        <p:txBody>
          <a:bodyPr vert="horz" wrap="square" lIns="0" tIns="13335" rIns="0" bIns="0" rtlCol="0">
            <a:spAutoFit/>
          </a:bodyPr>
          <a:lstStyle/>
          <a:p>
            <a:pPr marL="12700">
              <a:spcBef>
                <a:spcPts val="105"/>
              </a:spcBef>
            </a:pPr>
            <a:r>
              <a:rPr lang="en-US" sz="5000" dirty="0" smtClean="0">
                <a:solidFill>
                  <a:srgbClr val="0033CC"/>
                </a:solidFill>
              </a:rPr>
              <a:t>NỘI</a:t>
            </a:r>
            <a:r>
              <a:rPr lang="en-US" sz="5000" spc="-90" dirty="0" smtClean="0">
                <a:solidFill>
                  <a:srgbClr val="0033CC"/>
                </a:solidFill>
              </a:rPr>
              <a:t> </a:t>
            </a:r>
            <a:r>
              <a:rPr lang="en-US" sz="5000" spc="-5" dirty="0" smtClean="0">
                <a:solidFill>
                  <a:srgbClr val="0033CC"/>
                </a:solidFill>
              </a:rPr>
              <a:t>DUNG</a:t>
            </a:r>
            <a:endParaRPr lang="en-US" sz="5000" dirty="0">
              <a:solidFill>
                <a:srgbClr val="0033CC"/>
              </a:solidFill>
            </a:endParaRPr>
          </a:p>
        </p:txBody>
      </p:sp>
      <p:sp>
        <p:nvSpPr>
          <p:cNvPr id="3" name="object 3"/>
          <p:cNvSpPr txBox="1"/>
          <p:nvPr/>
        </p:nvSpPr>
        <p:spPr>
          <a:xfrm>
            <a:off x="914400" y="1824381"/>
            <a:ext cx="11201400" cy="4093428"/>
          </a:xfrm>
          <a:prstGeom prst="rect">
            <a:avLst/>
          </a:prstGeom>
        </p:spPr>
        <p:txBody>
          <a:bodyPr vert="horz" wrap="square" lIns="0" tIns="91440" rIns="0" bIns="0" rtlCol="0">
            <a:spAutoFit/>
          </a:bodyPr>
          <a:lstStyle/>
          <a:p>
            <a:pPr marL="12065">
              <a:lnSpc>
                <a:spcPct val="150000"/>
              </a:lnSpc>
              <a:spcBef>
                <a:spcPts val="720"/>
              </a:spcBef>
              <a:buClr>
                <a:srgbClr val="0AD0D9"/>
              </a:buClr>
              <a:buSzPct val="94230"/>
              <a:tabLst>
                <a:tab pos="286385" algn="l"/>
              </a:tabLst>
            </a:pPr>
            <a:r>
              <a:rPr lang="en-US" sz="3200" spc="30" dirty="0" smtClean="0">
                <a:latin typeface="Calibri" panose="020F0502020204030204" pitchFamily="34" charset="0"/>
                <a:cs typeface="Calibri" panose="020F0502020204030204" pitchFamily="34" charset="0"/>
              </a:rPr>
              <a:t>I. </a:t>
            </a:r>
            <a:r>
              <a:rPr lang="vi-VN" sz="3200" spc="30" dirty="0" smtClean="0">
                <a:latin typeface="Calibri" panose="020F0502020204030204" pitchFamily="34" charset="0"/>
                <a:cs typeface="Calibri" panose="020F0502020204030204" pitchFamily="34" charset="0"/>
              </a:rPr>
              <a:t>XU HƯỚNG VỀ CHỨNG NHẬN </a:t>
            </a:r>
            <a:r>
              <a:rPr lang="en-US" sz="3200" spc="30" dirty="0" err="1" smtClean="0">
                <a:latin typeface="Calibri" panose="020F0502020204030204" pitchFamily="34" charset="0"/>
                <a:cs typeface="Calibri" panose="020F0502020204030204" pitchFamily="34" charset="0"/>
              </a:rPr>
              <a:t>trong</a:t>
            </a:r>
            <a:r>
              <a:rPr lang="en-US" sz="3200" spc="30" dirty="0" smtClean="0">
                <a:latin typeface="Calibri" panose="020F0502020204030204" pitchFamily="34" charset="0"/>
                <a:cs typeface="Calibri" panose="020F0502020204030204" pitchFamily="34" charset="0"/>
              </a:rPr>
              <a:t> HỘI NHẬP KINH TẾ THẾ GIỚI</a:t>
            </a:r>
            <a:endParaRPr lang="vi-VN" sz="3200" spc="30" dirty="0" smtClean="0">
              <a:latin typeface="Calibri" panose="020F0502020204030204" pitchFamily="34" charset="0"/>
              <a:cs typeface="Calibri" panose="020F0502020204030204" pitchFamily="34" charset="0"/>
            </a:endParaRPr>
          </a:p>
          <a:p>
            <a:pPr marL="12065">
              <a:lnSpc>
                <a:spcPct val="150000"/>
              </a:lnSpc>
              <a:spcBef>
                <a:spcPts val="625"/>
              </a:spcBef>
              <a:buClr>
                <a:srgbClr val="0AD0D9"/>
              </a:buClr>
              <a:buSzPct val="94230"/>
              <a:tabLst>
                <a:tab pos="286385" algn="l"/>
              </a:tabLst>
            </a:pPr>
            <a:r>
              <a:rPr lang="en-US" sz="3200" spc="70" dirty="0" smtClean="0">
                <a:latin typeface="Calibri" panose="020F0502020204030204" pitchFamily="34" charset="0"/>
                <a:cs typeface="Calibri" panose="020F0502020204030204" pitchFamily="34" charset="0"/>
              </a:rPr>
              <a:t>II. CÁC </a:t>
            </a:r>
            <a:r>
              <a:rPr lang="vi-VN" sz="3200" spc="70" dirty="0" smtClean="0">
                <a:latin typeface="Calibri" panose="020F0502020204030204" pitchFamily="34" charset="0"/>
                <a:cs typeface="Calibri" panose="020F0502020204030204" pitchFamily="34" charset="0"/>
              </a:rPr>
              <a:t>TIÊU </a:t>
            </a:r>
            <a:r>
              <a:rPr lang="vi-VN" sz="3200" spc="145" dirty="0" smtClean="0">
                <a:latin typeface="Calibri" panose="020F0502020204030204" pitchFamily="34" charset="0"/>
                <a:cs typeface="Calibri" panose="020F0502020204030204" pitchFamily="34" charset="0"/>
              </a:rPr>
              <a:t>CHUẨN</a:t>
            </a:r>
            <a:r>
              <a:rPr lang="vi-VN" sz="3200" spc="-215" dirty="0" smtClean="0">
                <a:latin typeface="Calibri" panose="020F0502020204030204" pitchFamily="34" charset="0"/>
                <a:cs typeface="Calibri" panose="020F0502020204030204" pitchFamily="34" charset="0"/>
              </a:rPr>
              <a:t> </a:t>
            </a:r>
            <a:r>
              <a:rPr lang="vi-VN" sz="3200" spc="-40" dirty="0" smtClean="0">
                <a:latin typeface="Calibri" panose="020F0502020204030204" pitchFamily="34" charset="0"/>
                <a:cs typeface="Calibri" panose="020F0502020204030204" pitchFamily="34" charset="0"/>
              </a:rPr>
              <a:t>GAP</a:t>
            </a:r>
            <a:endParaRPr lang="en-US" sz="3200" spc="-40" dirty="0" smtClean="0">
              <a:latin typeface="Calibri" panose="020F0502020204030204" pitchFamily="34" charset="0"/>
              <a:cs typeface="Calibri" panose="020F0502020204030204" pitchFamily="34" charset="0"/>
            </a:endParaRPr>
          </a:p>
          <a:p>
            <a:pPr marL="12065">
              <a:lnSpc>
                <a:spcPct val="150000"/>
              </a:lnSpc>
              <a:spcBef>
                <a:spcPts val="625"/>
              </a:spcBef>
              <a:buClr>
                <a:srgbClr val="0AD0D9"/>
              </a:buClr>
              <a:buSzPct val="94230"/>
              <a:tabLst>
                <a:tab pos="286385" algn="l"/>
              </a:tabLst>
            </a:pPr>
            <a:r>
              <a:rPr lang="en-US" sz="3200" spc="-40" dirty="0" smtClean="0">
                <a:latin typeface="Calibri" panose="020F0502020204030204" pitchFamily="34" charset="0"/>
                <a:cs typeface="Calibri" panose="020F0502020204030204" pitchFamily="34" charset="0"/>
              </a:rPr>
              <a:t>III. TRUY XUẤT NGUỒN GỐC, MÃ SỐ VÙNG TRỒNG</a:t>
            </a:r>
          </a:p>
          <a:p>
            <a:pPr marL="12065">
              <a:lnSpc>
                <a:spcPct val="150000"/>
              </a:lnSpc>
              <a:spcBef>
                <a:spcPts val="625"/>
              </a:spcBef>
              <a:buClr>
                <a:srgbClr val="0AD0D9"/>
              </a:buClr>
              <a:buSzPct val="94230"/>
              <a:tabLst>
                <a:tab pos="286385" algn="l"/>
              </a:tabLst>
            </a:pPr>
            <a:r>
              <a:rPr lang="en-US" sz="3200" spc="105" dirty="0" smtClean="0">
                <a:latin typeface="Calibri" panose="020F0502020204030204" pitchFamily="34" charset="0"/>
                <a:cs typeface="Calibri" panose="020F0502020204030204" pitchFamily="34" charset="0"/>
              </a:rPr>
              <a:t>IV. LỢI ÍCH KHI ÁP DỤNG CÁC TIÊU CHUẨN GAP</a:t>
            </a:r>
          </a:p>
          <a:p>
            <a:pPr marL="12065">
              <a:lnSpc>
                <a:spcPct val="150000"/>
              </a:lnSpc>
              <a:spcBef>
                <a:spcPts val="625"/>
              </a:spcBef>
              <a:buClr>
                <a:srgbClr val="0AD0D9"/>
              </a:buClr>
              <a:buSzPct val="94230"/>
              <a:tabLst>
                <a:tab pos="286385" algn="l"/>
              </a:tabLst>
            </a:pPr>
            <a:r>
              <a:rPr lang="en-US" sz="3200" spc="105" dirty="0" smtClean="0">
                <a:latin typeface="Calibri" panose="020F0502020204030204" pitchFamily="34" charset="0"/>
                <a:cs typeface="Calibri" panose="020F0502020204030204" pitchFamily="34" charset="0"/>
              </a:rPr>
              <a:t>V. ĐỊNH HƯỚNG</a:t>
            </a:r>
            <a:endParaRPr lang="vi-VN" sz="3200" dirty="0">
              <a:latin typeface="Calibri" panose="020F0502020204030204" pitchFamily="34" charset="0"/>
              <a:cs typeface="Calibri" panose="020F050202020403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4200" y="66208"/>
            <a:ext cx="1395652" cy="966221"/>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98550" y="1752600"/>
            <a:ext cx="9994900" cy="807913"/>
          </a:xfrm>
          <a:prstGeom prst="rect">
            <a:avLst/>
          </a:prstGeom>
        </p:spPr>
        <p:txBody>
          <a:bodyPr vert="horz" wrap="square" lIns="0" tIns="12700" rIns="0" bIns="0" rtlCol="0">
            <a:spAutoFit/>
          </a:bodyPr>
          <a:lstStyle/>
          <a:p>
            <a:pPr marL="12700">
              <a:lnSpc>
                <a:spcPts val="6160"/>
              </a:lnSpc>
              <a:spcBef>
                <a:spcPts val="100"/>
              </a:spcBef>
            </a:pPr>
            <a:r>
              <a:rPr lang="vi-VN" sz="5400" dirty="0" smtClean="0">
                <a:solidFill>
                  <a:srgbClr val="C00000"/>
                </a:solidFill>
                <a:latin typeface="Calibri" panose="020F0502020204030204" pitchFamily="34" charset="0"/>
                <a:cs typeface="Calibri" panose="020F0502020204030204" pitchFamily="34" charset="0"/>
              </a:rPr>
              <a:t>CÁM</a:t>
            </a:r>
            <a:r>
              <a:rPr lang="vi-VN" sz="5400" spc="-15" dirty="0" smtClean="0">
                <a:solidFill>
                  <a:srgbClr val="C00000"/>
                </a:solidFill>
                <a:latin typeface="Calibri" panose="020F0502020204030204" pitchFamily="34" charset="0"/>
                <a:cs typeface="Calibri" panose="020F0502020204030204" pitchFamily="34" charset="0"/>
              </a:rPr>
              <a:t> </a:t>
            </a:r>
            <a:r>
              <a:rPr lang="vi-VN" sz="5400" spc="-10" dirty="0" smtClean="0">
                <a:solidFill>
                  <a:srgbClr val="C00000"/>
                </a:solidFill>
                <a:latin typeface="Calibri" panose="020F0502020204030204" pitchFamily="34" charset="0"/>
                <a:cs typeface="Calibri" panose="020F0502020204030204" pitchFamily="34" charset="0"/>
              </a:rPr>
              <a:t>ƠN</a:t>
            </a:r>
            <a:r>
              <a:rPr lang="vi-VN" sz="5400" dirty="0" smtClean="0">
                <a:solidFill>
                  <a:srgbClr val="C00000"/>
                </a:solidFill>
                <a:latin typeface="Calibri" panose="020F0502020204030204" pitchFamily="34" charset="0"/>
                <a:cs typeface="Calibri" panose="020F0502020204030204" pitchFamily="34" charset="0"/>
              </a:rPr>
              <a:t> </a:t>
            </a:r>
            <a:r>
              <a:rPr lang="en-US" sz="5400" dirty="0" smtClean="0">
                <a:solidFill>
                  <a:srgbClr val="C00000"/>
                </a:solidFill>
                <a:latin typeface="Calibri" panose="020F0502020204030204" pitchFamily="34" charset="0"/>
                <a:cs typeface="Calibri" panose="020F0502020204030204" pitchFamily="34" charset="0"/>
              </a:rPr>
              <a:t>SỰ THEO DÕI CỦA </a:t>
            </a:r>
            <a:r>
              <a:rPr lang="vi-VN" sz="5400" spc="-5" dirty="0" smtClean="0">
                <a:solidFill>
                  <a:srgbClr val="C00000"/>
                </a:solidFill>
                <a:latin typeface="Calibri" panose="020F0502020204030204" pitchFamily="34" charset="0"/>
                <a:cs typeface="Calibri" panose="020F0502020204030204" pitchFamily="34" charset="0"/>
              </a:rPr>
              <a:t>QUÝ</a:t>
            </a:r>
            <a:r>
              <a:rPr lang="en-US" sz="5400" spc="-5" dirty="0" smtClean="0">
                <a:solidFill>
                  <a:srgbClr val="C00000"/>
                </a:solidFill>
                <a:latin typeface="Calibri" panose="020F0502020204030204" pitchFamily="34" charset="0"/>
                <a:cs typeface="Calibri" panose="020F0502020204030204" pitchFamily="34" charset="0"/>
              </a:rPr>
              <a:t> VỊ</a:t>
            </a:r>
            <a:endParaRPr lang="vi-VN" sz="5400" dirty="0">
              <a:solidFill>
                <a:srgbClr val="C00000"/>
              </a:solidFill>
              <a:latin typeface="Calibri" panose="020F0502020204030204" pitchFamily="34" charset="0"/>
              <a:cs typeface="Calibri" panose="020F0502020204030204" pitchFamily="34"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4200" y="66208"/>
            <a:ext cx="1395652" cy="966221"/>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52053" y="2743200"/>
            <a:ext cx="4087894" cy="3033217"/>
          </a:xfrm>
          <a:prstGeom prst="rect">
            <a:avLst/>
          </a:prstGeom>
          <a:ln>
            <a:noFill/>
          </a:ln>
          <a:effectLst>
            <a:softEdge rad="1125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990600" y="1143000"/>
            <a:ext cx="9582150" cy="4647426"/>
          </a:xfrm>
          <a:prstGeom prst="rect">
            <a:avLst/>
          </a:prstGeom>
          <a:solidFill>
            <a:schemeClr val="accent2">
              <a:lumMod val="20000"/>
              <a:lumOff val="80000"/>
            </a:schemeClr>
          </a:solidFill>
        </p:spPr>
        <p:txBody>
          <a:bodyPr wrap="square">
            <a:spAutoFit/>
          </a:bodyPr>
          <a:lstStyle/>
          <a:p>
            <a:r>
              <a:rPr lang="vi-VN" sz="2400" b="1" dirty="0">
                <a:solidFill>
                  <a:srgbClr val="FF0000"/>
                </a:solidFill>
                <a:latin typeface="opensans"/>
              </a:rPr>
              <a:t>Tự tin vào “sân chơi” toàn cầu</a:t>
            </a:r>
            <a:r>
              <a:rPr lang="en-US" sz="2400" b="1" dirty="0">
                <a:solidFill>
                  <a:srgbClr val="FF0000"/>
                </a:solidFill>
                <a:latin typeface="opensans"/>
              </a:rPr>
              <a:t> !!!</a:t>
            </a:r>
            <a:endParaRPr lang="vi-VN" sz="2400" dirty="0">
              <a:solidFill>
                <a:srgbClr val="FF0000"/>
              </a:solidFill>
              <a:latin typeface="opensans"/>
            </a:endParaRPr>
          </a:p>
          <a:p>
            <a:endParaRPr lang="en-US" sz="2000" dirty="0">
              <a:solidFill>
                <a:srgbClr val="000000"/>
              </a:solidFill>
              <a:latin typeface="opensans"/>
            </a:endParaRPr>
          </a:p>
          <a:p>
            <a:r>
              <a:rPr lang="vi-VN" sz="2800" dirty="0">
                <a:solidFill>
                  <a:srgbClr val="000000"/>
                </a:solidFill>
                <a:latin typeface="opensans"/>
              </a:rPr>
              <a:t>WTO chính là “mở cánh cửa lớn” để Việt Nam bước vào “sân chơi” toàn cầu.</a:t>
            </a:r>
            <a:endParaRPr lang="en-US" sz="2800" dirty="0">
              <a:solidFill>
                <a:srgbClr val="000000"/>
              </a:solidFill>
              <a:latin typeface="opensans"/>
            </a:endParaRPr>
          </a:p>
          <a:p>
            <a:endParaRPr lang="vi-VN" sz="2800" dirty="0">
              <a:solidFill>
                <a:srgbClr val="000000"/>
              </a:solidFill>
              <a:latin typeface="opensans"/>
            </a:endParaRPr>
          </a:p>
          <a:p>
            <a:r>
              <a:rPr lang="vi-VN" sz="2400" dirty="0"/>
              <a:t>Đến nay, Việt Nam đã ký kết và đang đàm phám 17 hiệp định FTA song phương và đa phương. Trong số đó, 12 FTA đa phương và song phương giữa Việt Nam và các đối tác lớn trên thế giới được chính thức ký kết, hoặc kết thúc đàm phán như: FTA Việt Nam - EU (EVFTA), FTA Việt Nam - Hàn Quốc (VKFTA)... Trong đó có những FTA thế hệ mới có phạm vi cam kết rộng và mức độ cam kết cao như Đối tác Toàn diện và Tiến bộ Xuyên Thái Bình Dương (</a:t>
            </a:r>
            <a:r>
              <a:rPr lang="en-US" sz="2400" b="1" dirty="0" smtClean="0"/>
              <a:t>CP</a:t>
            </a:r>
            <a:r>
              <a:rPr lang="vi-VN" sz="2400" dirty="0" smtClean="0"/>
              <a:t>TPP</a:t>
            </a:r>
            <a:r>
              <a:rPr lang="vi-VN" sz="2400" dirty="0"/>
              <a:t>).</a:t>
            </a:r>
            <a:endParaRPr lang="vi-VN" sz="2800" dirty="0">
              <a:solidFill>
                <a:srgbClr val="000000"/>
              </a:solidFill>
              <a:latin typeface="opensans"/>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25000" y="5388455"/>
            <a:ext cx="2614852" cy="146954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4200" y="66208"/>
            <a:ext cx="1395652" cy="966221"/>
          </a:xfrm>
          <a:prstGeom prst="rect">
            <a:avLst/>
          </a:prstGeom>
        </p:spPr>
      </p:pic>
      <p:sp>
        <p:nvSpPr>
          <p:cNvPr id="4" name="Rectangle 3"/>
          <p:cNvSpPr/>
          <p:nvPr/>
        </p:nvSpPr>
        <p:spPr>
          <a:xfrm>
            <a:off x="416859" y="318485"/>
            <a:ext cx="10327341" cy="523220"/>
          </a:xfrm>
          <a:prstGeom prst="rect">
            <a:avLst/>
          </a:prstGeom>
        </p:spPr>
        <p:txBody>
          <a:bodyPr wrap="square">
            <a:spAutoFit/>
          </a:bodyPr>
          <a:lstStyle/>
          <a:p>
            <a:pPr marL="12065">
              <a:spcBef>
                <a:spcPts val="720"/>
              </a:spcBef>
              <a:buClr>
                <a:srgbClr val="0AD0D9"/>
              </a:buClr>
              <a:buSzPct val="94230"/>
              <a:tabLst>
                <a:tab pos="286385" algn="l"/>
              </a:tabLst>
            </a:pPr>
            <a:r>
              <a:rPr lang="en-US" sz="2800" b="1" spc="30" dirty="0" smtClean="0">
                <a:solidFill>
                  <a:srgbClr val="0033CC"/>
                </a:solidFill>
                <a:latin typeface="Calibri" panose="020F0502020204030204" pitchFamily="34" charset="0"/>
                <a:cs typeface="Calibri" panose="020F0502020204030204" pitchFamily="34" charset="0"/>
              </a:rPr>
              <a:t>I. </a:t>
            </a:r>
            <a:r>
              <a:rPr lang="vi-VN" sz="2800" b="1" spc="30" dirty="0" smtClean="0">
                <a:solidFill>
                  <a:srgbClr val="0033CC"/>
                </a:solidFill>
                <a:latin typeface="Calibri" panose="020F0502020204030204" pitchFamily="34" charset="0"/>
                <a:cs typeface="Calibri" panose="020F0502020204030204" pitchFamily="34" charset="0"/>
              </a:rPr>
              <a:t>XU </a:t>
            </a:r>
            <a:r>
              <a:rPr lang="vi-VN" sz="2800" b="1" spc="30" dirty="0">
                <a:solidFill>
                  <a:srgbClr val="0033CC"/>
                </a:solidFill>
                <a:latin typeface="Calibri" panose="020F0502020204030204" pitchFamily="34" charset="0"/>
                <a:cs typeface="Calibri" panose="020F0502020204030204" pitchFamily="34" charset="0"/>
              </a:rPr>
              <a:t>HƯỚNG VỀ CHỨNG NHẬN </a:t>
            </a:r>
            <a:r>
              <a:rPr lang="en-US" sz="2800" b="1" spc="30" dirty="0" err="1">
                <a:solidFill>
                  <a:srgbClr val="0033CC"/>
                </a:solidFill>
                <a:latin typeface="Calibri" panose="020F0502020204030204" pitchFamily="34" charset="0"/>
                <a:cs typeface="Calibri" panose="020F0502020204030204" pitchFamily="34" charset="0"/>
              </a:rPr>
              <a:t>trong</a:t>
            </a:r>
            <a:r>
              <a:rPr lang="en-US" sz="2800" b="1" spc="30" dirty="0">
                <a:solidFill>
                  <a:srgbClr val="0033CC"/>
                </a:solidFill>
                <a:latin typeface="Calibri" panose="020F0502020204030204" pitchFamily="34" charset="0"/>
                <a:cs typeface="Calibri" panose="020F0502020204030204" pitchFamily="34" charset="0"/>
              </a:rPr>
              <a:t> HỘI NHẬP KINH TẾ THẾ </a:t>
            </a:r>
            <a:r>
              <a:rPr lang="en-US" sz="2800" b="1" spc="30" dirty="0" smtClean="0">
                <a:solidFill>
                  <a:srgbClr val="0033CC"/>
                </a:solidFill>
                <a:latin typeface="Calibri" panose="020F0502020204030204" pitchFamily="34" charset="0"/>
                <a:cs typeface="Calibri" panose="020F0502020204030204" pitchFamily="34" charset="0"/>
              </a:rPr>
              <a:t>GIỚI</a:t>
            </a:r>
            <a:endParaRPr lang="vi-VN" sz="2800" b="1" spc="30" dirty="0">
              <a:solidFill>
                <a:srgbClr val="00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524491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05000" y="228600"/>
            <a:ext cx="6781800" cy="830997"/>
          </a:xfrm>
          <a:prstGeom prst="rect">
            <a:avLst/>
          </a:prstGeom>
        </p:spPr>
        <p:txBody>
          <a:bodyPr wrap="square">
            <a:spAutoFit/>
          </a:bodyPr>
          <a:lstStyle/>
          <a:p>
            <a:r>
              <a:rPr lang="vi-VN" sz="2400" b="1" dirty="0">
                <a:solidFill>
                  <a:srgbClr val="0033CC"/>
                </a:solidFill>
              </a:rPr>
              <a:t>Khu vực thương mại tự do</a:t>
            </a:r>
            <a:endParaRPr lang="en-US" sz="2400" b="1" dirty="0">
              <a:solidFill>
                <a:srgbClr val="0033CC"/>
              </a:solidFill>
            </a:endParaRPr>
          </a:p>
          <a:p>
            <a:r>
              <a:rPr lang="vi-VN" sz="2400" b="1" dirty="0">
                <a:solidFill>
                  <a:srgbClr val="0033CC"/>
                </a:solidFill>
              </a:rPr>
              <a:t>Free Trade Agreement</a:t>
            </a:r>
            <a:r>
              <a:rPr lang="vi-VN" sz="2400" dirty="0">
                <a:solidFill>
                  <a:srgbClr val="0033CC"/>
                </a:solidFill>
              </a:rPr>
              <a:t>, viết tắt là </a:t>
            </a:r>
            <a:r>
              <a:rPr lang="vi-VN" sz="2400" b="1" dirty="0">
                <a:solidFill>
                  <a:srgbClr val="0033CC"/>
                </a:solidFill>
              </a:rPr>
              <a:t>FTA</a:t>
            </a:r>
            <a:r>
              <a:rPr lang="vi-VN" sz="2400" dirty="0">
                <a:solidFill>
                  <a:srgbClr val="0033CC"/>
                </a:solidFill>
              </a:rPr>
              <a:t>.</a:t>
            </a:r>
            <a:endParaRPr lang="en-US" sz="2400" dirty="0">
              <a:solidFill>
                <a:srgbClr val="0033CC"/>
              </a:solidFill>
            </a:endParaRPr>
          </a:p>
        </p:txBody>
      </p:sp>
      <p:sp>
        <p:nvSpPr>
          <p:cNvPr id="6" name="TextBox 5"/>
          <p:cNvSpPr txBox="1"/>
          <p:nvPr/>
        </p:nvSpPr>
        <p:spPr>
          <a:xfrm>
            <a:off x="1905000" y="1261548"/>
            <a:ext cx="9677400" cy="5324535"/>
          </a:xfrm>
          <a:prstGeom prst="rect">
            <a:avLst/>
          </a:prstGeom>
          <a:solidFill>
            <a:schemeClr val="accent6">
              <a:lumMod val="20000"/>
              <a:lumOff val="80000"/>
            </a:schemeClr>
          </a:solidFill>
        </p:spPr>
        <p:txBody>
          <a:bodyPr wrap="square" rtlCol="0">
            <a:spAutoFit/>
          </a:bodyPr>
          <a:lstStyle/>
          <a:p>
            <a:r>
              <a:rPr lang="vi-VN" sz="2000" b="1" dirty="0">
                <a:latin typeface="Calibri" panose="020F0502020204030204" pitchFamily="34" charset="0"/>
                <a:cs typeface="Calibri" panose="020F0502020204030204" pitchFamily="34" charset="0"/>
              </a:rPr>
              <a:t>1. Qui định cắt bỏ hàng rào thuế quan</a:t>
            </a:r>
            <a:br>
              <a:rPr lang="vi-VN" sz="2000" b="1" dirty="0">
                <a:latin typeface="Calibri" panose="020F0502020204030204" pitchFamily="34" charset="0"/>
                <a:cs typeface="Calibri" panose="020F0502020204030204" pitchFamily="34" charset="0"/>
              </a:rPr>
            </a:br>
            <a:r>
              <a:rPr lang="vi-VN" sz="2000" dirty="0">
                <a:latin typeface="Calibri" panose="020F0502020204030204" pitchFamily="34" charset="0"/>
                <a:cs typeface="Calibri" panose="020F0502020204030204" pitchFamily="34" charset="0"/>
              </a:rPr>
              <a:t>Trong FTA, mỗi quốc gia thành viên sẽ phải cam kết loại bỏ thuế nhập khẩu cho phần lớn hàng hóa của các quốc gia thành viên khác trong khối. Loại hàng hóa và thời gian loại bỏ thuế tùy thuộc vào kết quả đàm phán (được thể hiện trong biểu cam kết loại bỏ thuế quan đối với hàng hóa của từng quốc gia). </a:t>
            </a:r>
          </a:p>
          <a:p>
            <a:r>
              <a:rPr lang="vi-VN" sz="2000" dirty="0">
                <a:latin typeface="Calibri" panose="020F0502020204030204" pitchFamily="34" charset="0"/>
                <a:cs typeface="Calibri" panose="020F0502020204030204" pitchFamily="34" charset="0"/>
              </a:rPr>
              <a:t>Thông thường trong các FTA, có những dòng thuế được bãi bỏ chậm hơn và được đưa vào "danh sách nhạy cảm", một số ít dòng thuế sẽ không được bãi bỏ và được liệt kê trong "danh sách loại trừ".</a:t>
            </a:r>
            <a:endParaRPr lang="en-US" sz="2000" dirty="0">
              <a:latin typeface="Calibri" panose="020F0502020204030204" pitchFamily="34" charset="0"/>
              <a:cs typeface="Calibri" panose="020F0502020204030204" pitchFamily="34" charset="0"/>
            </a:endParaRPr>
          </a:p>
          <a:p>
            <a:endParaRPr lang="vi-VN" sz="2000" dirty="0">
              <a:latin typeface="Calibri" panose="020F0502020204030204" pitchFamily="34" charset="0"/>
              <a:cs typeface="Calibri" panose="020F0502020204030204" pitchFamily="34" charset="0"/>
            </a:endParaRPr>
          </a:p>
          <a:p>
            <a:r>
              <a:rPr lang="vi-VN" sz="2000" b="1" dirty="0">
                <a:latin typeface="Calibri" panose="020F0502020204030204" pitchFamily="34" charset="0"/>
                <a:cs typeface="Calibri" panose="020F0502020204030204" pitchFamily="34" charset="0"/>
              </a:rPr>
              <a:t>2. Qui định về qui tắc xuất xứ</a:t>
            </a:r>
            <a:endParaRPr lang="vi-VN" sz="2000" dirty="0">
              <a:latin typeface="Calibri" panose="020F0502020204030204" pitchFamily="34" charset="0"/>
              <a:cs typeface="Calibri" panose="020F0502020204030204" pitchFamily="34" charset="0"/>
            </a:endParaRPr>
          </a:p>
          <a:p>
            <a:r>
              <a:rPr lang="vi-VN" sz="2000" dirty="0">
                <a:latin typeface="Calibri" panose="020F0502020204030204" pitchFamily="34" charset="0"/>
                <a:cs typeface="Calibri" panose="020F0502020204030204" pitchFamily="34" charset="0"/>
              </a:rPr>
              <a:t>Qui tắc xuất xứ là một trong những nội dung quan trọng trong bất kỳ FTA nào. Trong đó qui định chi tiết những hàng hóa nào được coi là "có xuất xứ" từ đối tác FTA để được hưởng ưu đãi thuế quan. Trong các FTA khác nhau, mỗi loại hàng hóa có qui tắc xuất xứ khác nhau, tùy thuộc vào kết quả đàm phán. </a:t>
            </a:r>
          </a:p>
          <a:p>
            <a:r>
              <a:rPr lang="vi-VN" sz="2000" dirty="0">
                <a:latin typeface="Calibri" panose="020F0502020204030204" pitchFamily="34" charset="0"/>
                <a:cs typeface="Calibri" panose="020F0502020204030204" pitchFamily="34" charset="0"/>
              </a:rPr>
              <a:t>Mục đích của qui tắc xuất xứ là nhằm hạn chế chệch hướng thương mại (trade deflection), đó là chuyển hướng nhập khẩu thông qua một quốc gia có mức thuế quan thấp nhất nhằm khai thác sự khác nhau về thuế</a:t>
            </a:r>
            <a:r>
              <a:rPr lang="vi-VN" sz="2000" dirty="0" smtClean="0">
                <a:latin typeface="Calibri" panose="020F0502020204030204" pitchFamily="34" charset="0"/>
                <a:cs typeface="Calibri" panose="020F0502020204030204" pitchFamily="34" charset="0"/>
              </a:rPr>
              <a:t>.</a:t>
            </a:r>
            <a:endParaRPr lang="vi-VN" sz="2000" dirty="0">
              <a:latin typeface="Calibri" panose="020F0502020204030204" pitchFamily="34" charset="0"/>
              <a:cs typeface="Calibri" panose="020F0502020204030204" pitchFamily="34"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4200" y="66208"/>
            <a:ext cx="1395652" cy="966221"/>
          </a:xfrm>
          <a:prstGeom prst="rect">
            <a:avLst/>
          </a:prstGeom>
        </p:spPr>
      </p:pic>
    </p:spTree>
    <p:extLst>
      <p:ext uri="{BB962C8B-B14F-4D97-AF65-F5344CB8AC3E}">
        <p14:creationId xmlns:p14="http://schemas.microsoft.com/office/powerpoint/2010/main" val="4226447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38300" y="1327509"/>
            <a:ext cx="9029700" cy="2862322"/>
          </a:xfrm>
          <a:prstGeom prst="rect">
            <a:avLst/>
          </a:prstGeom>
        </p:spPr>
        <p:txBody>
          <a:bodyPr wrap="square">
            <a:spAutoFit/>
          </a:bodyPr>
          <a:lstStyle/>
          <a:p>
            <a:r>
              <a:rPr lang="vi-VN" sz="2000" b="1" dirty="0">
                <a:solidFill>
                  <a:srgbClr val="FF0000"/>
                </a:solidFill>
              </a:rPr>
              <a:t>1 Hàng rào thuế quan. </a:t>
            </a:r>
            <a:endParaRPr lang="en-US" sz="2000" dirty="0">
              <a:solidFill>
                <a:srgbClr val="FF0000"/>
              </a:solidFill>
            </a:endParaRPr>
          </a:p>
          <a:p>
            <a:r>
              <a:rPr lang="vi-VN" sz="2000" dirty="0"/>
              <a:t>Nôị dung chính của hàng rào thuế quan đó là viêc̣ áp duṇ g thuế là công cu ̣chính gây rào cản để kìm hãm sự thâm nhập của hàng hóa </a:t>
            </a:r>
            <a:r>
              <a:rPr lang="vi-VN" sz="2000" dirty="0" smtClean="0"/>
              <a:t>nước ngoài </a:t>
            </a:r>
            <a:r>
              <a:rPr lang="vi-VN" sz="2000" dirty="0"/>
              <a:t>vào </a:t>
            </a:r>
            <a:r>
              <a:rPr lang="vi-VN" sz="2000" dirty="0" smtClean="0"/>
              <a:t>thị </a:t>
            </a:r>
            <a:r>
              <a:rPr lang="vi-VN" sz="2000" dirty="0"/>
              <a:t>trường trong nước của môṭ quốc gia. </a:t>
            </a:r>
            <a:endParaRPr lang="en-US" sz="2000" dirty="0"/>
          </a:p>
          <a:p>
            <a:r>
              <a:rPr lang="vi-VN" sz="2000" b="1" dirty="0">
                <a:solidFill>
                  <a:srgbClr val="FF0000"/>
                </a:solidFill>
              </a:rPr>
              <a:t>2 Hàng rào phi thuế quan. </a:t>
            </a:r>
            <a:endParaRPr lang="en-US" sz="2000" b="1" dirty="0">
              <a:solidFill>
                <a:srgbClr val="FF0000"/>
              </a:solidFill>
            </a:endParaRPr>
          </a:p>
          <a:p>
            <a:r>
              <a:rPr lang="vi-VN" sz="2000" dirty="0"/>
              <a:t>Rào cản phi thuế quan là những rào cản không dùng thuế quan mà thay vào đó là các biêṇ pháp hành chính để phân biêṭ đối xử chống laị sự</a:t>
            </a:r>
            <a:r>
              <a:rPr lang="en-US" sz="2000" dirty="0"/>
              <a:t> </a:t>
            </a:r>
            <a:r>
              <a:rPr lang="vi-VN" sz="2000" dirty="0"/>
              <a:t>thâm nhâp̣ của hàng hóa nước ngoài , bảo vệ hàng hóa trong nước. </a:t>
            </a:r>
            <a:endParaRPr lang="en-US" sz="2000" dirty="0"/>
          </a:p>
          <a:p>
            <a:r>
              <a:rPr lang="vi-VN" sz="2000" dirty="0"/>
              <a:t>Rào cản phi thuế quan ngày càng phát triển đa dạng và phức tạp. </a:t>
            </a:r>
            <a:endParaRPr lang="en-US" sz="2000"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200" y="4572000"/>
            <a:ext cx="2847975" cy="1600200"/>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9441" y="4793308"/>
            <a:ext cx="2838450" cy="1609725"/>
          </a:xfrm>
          <a:prstGeom prst="rect">
            <a:avLst/>
          </a:prstGeom>
        </p:spPr>
      </p:pic>
      <p:sp>
        <p:nvSpPr>
          <p:cNvPr id="11" name="TextBox 10"/>
          <p:cNvSpPr txBox="1"/>
          <p:nvPr/>
        </p:nvSpPr>
        <p:spPr>
          <a:xfrm>
            <a:off x="2173355" y="553199"/>
            <a:ext cx="7845289" cy="954107"/>
          </a:xfrm>
          <a:prstGeom prst="rect">
            <a:avLst/>
          </a:prstGeom>
          <a:noFill/>
        </p:spPr>
        <p:txBody>
          <a:bodyPr wrap="none" rtlCol="0">
            <a:spAutoFit/>
          </a:bodyPr>
          <a:lstStyle/>
          <a:p>
            <a:r>
              <a:rPr lang="en-US" sz="2800" b="1" dirty="0">
                <a:solidFill>
                  <a:srgbClr val="0033CC"/>
                </a:solidFill>
                <a:latin typeface="Calibri" panose="020F0502020204030204" pitchFamily="34" charset="0"/>
                <a:cs typeface="Calibri" panose="020F0502020204030204" pitchFamily="34" charset="0"/>
              </a:rPr>
              <a:t>TỔNG QUAN CÁC RẢO CẢN THƯƠNG MẠI QUỐC TẾ</a:t>
            </a:r>
          </a:p>
          <a:p>
            <a:endParaRPr lang="en-US" sz="2800" b="1" dirty="0">
              <a:solidFill>
                <a:srgbClr val="0033CC"/>
              </a:solidFill>
              <a:latin typeface="Calibri" panose="020F0502020204030204" pitchFamily="34" charset="0"/>
              <a:cs typeface="Calibri" panose="020F0502020204030204" pitchFamily="34" charset="0"/>
            </a:endParaRPr>
          </a:p>
        </p:txBody>
      </p:sp>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44200" y="66208"/>
            <a:ext cx="1395652" cy="966221"/>
          </a:xfrm>
          <a:prstGeom prst="rect">
            <a:avLst/>
          </a:prstGeom>
        </p:spPr>
      </p:pic>
    </p:spTree>
    <p:extLst>
      <p:ext uri="{BB962C8B-B14F-4D97-AF65-F5344CB8AC3E}">
        <p14:creationId xmlns:p14="http://schemas.microsoft.com/office/powerpoint/2010/main" val="30754858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1" y="381000"/>
            <a:ext cx="10363200" cy="584775"/>
          </a:xfrm>
          <a:prstGeom prst="rect">
            <a:avLst/>
          </a:prstGeom>
          <a:noFill/>
        </p:spPr>
        <p:txBody>
          <a:bodyPr wrap="square" rtlCol="0">
            <a:spAutoFit/>
          </a:bodyPr>
          <a:lstStyle/>
          <a:p>
            <a:pPr lvl="0" algn="ctr">
              <a:defRPr/>
            </a:pPr>
            <a:r>
              <a:rPr lang="en-US" sz="3200" dirty="0" smtClean="0">
                <a:solidFill>
                  <a:srgbClr val="CC0000"/>
                </a:solidFill>
                <a:latin typeface="Calibri" panose="020F0502020204030204" pitchFamily="34" charset="0"/>
                <a:cs typeface="Calibri" panose="020F0502020204030204" pitchFamily="34" charset="0"/>
              </a:rPr>
              <a:t>TĂNG RÀO CẢN KỸ THUẬT KHI GIẢM HÀNG RÀO THUẾ QUAN?</a:t>
            </a:r>
            <a:endParaRPr lang="en-US" sz="3200" dirty="0">
              <a:solidFill>
                <a:srgbClr val="CC0000"/>
              </a:solidFill>
              <a:latin typeface="Calibri" panose="020F0502020204030204" pitchFamily="34" charset="0"/>
              <a:cs typeface="Calibri" panose="020F0502020204030204" pitchFamily="34" charset="0"/>
            </a:endParaRPr>
          </a:p>
        </p:txBody>
      </p:sp>
      <p:sp>
        <p:nvSpPr>
          <p:cNvPr id="5" name="Rectangle 4"/>
          <p:cNvSpPr/>
          <p:nvPr/>
        </p:nvSpPr>
        <p:spPr>
          <a:xfrm>
            <a:off x="533400" y="1694069"/>
            <a:ext cx="5562600" cy="2554545"/>
          </a:xfrm>
          <a:prstGeom prst="rect">
            <a:avLst/>
          </a:prstGeom>
          <a:solidFill>
            <a:schemeClr val="accent1">
              <a:lumMod val="20000"/>
              <a:lumOff val="80000"/>
            </a:schemeClr>
          </a:solidFill>
        </p:spPr>
        <p:txBody>
          <a:bodyPr wrap="square">
            <a:spAutoFit/>
          </a:bodyPr>
          <a:lstStyle/>
          <a:p>
            <a:pPr algn="r"/>
            <a:r>
              <a:rPr lang="en-US" sz="2000" dirty="0" err="1">
                <a:solidFill>
                  <a:srgbClr val="000000"/>
                </a:solidFill>
                <a:latin typeface="Arial" panose="020B0604020202020204" pitchFamily="34" charset="0"/>
                <a:ea typeface="Calibri" panose="020F0502020204030204" pitchFamily="34" charset="0"/>
              </a:rPr>
              <a:t>Hiệp</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định</a:t>
            </a:r>
            <a:r>
              <a:rPr lang="en-US" sz="2000" dirty="0">
                <a:solidFill>
                  <a:srgbClr val="000000"/>
                </a:solidFill>
                <a:latin typeface="Arial" panose="020B0604020202020204" pitchFamily="34" charset="0"/>
                <a:ea typeface="Calibri" panose="020F0502020204030204" pitchFamily="34" charset="0"/>
              </a:rPr>
              <a:t> EVFTA </a:t>
            </a:r>
            <a:r>
              <a:rPr lang="en-US" sz="2000" dirty="0" err="1">
                <a:solidFill>
                  <a:srgbClr val="000000"/>
                </a:solidFill>
                <a:latin typeface="Arial" panose="020B0604020202020204" pitchFamily="34" charset="0"/>
                <a:ea typeface="Calibri" panose="020F0502020204030204" pitchFamily="34" charset="0"/>
              </a:rPr>
              <a:t>hướng</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tới</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xóa</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bỏ</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thuế</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nhập</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khẩu</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lên</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tới</a:t>
            </a:r>
            <a:r>
              <a:rPr lang="en-US" sz="2000" dirty="0">
                <a:solidFill>
                  <a:srgbClr val="000000"/>
                </a:solidFill>
                <a:latin typeface="Arial" panose="020B0604020202020204" pitchFamily="34" charset="0"/>
                <a:ea typeface="Calibri" panose="020F0502020204030204" pitchFamily="34" charset="0"/>
              </a:rPr>
              <a:t> 99% </a:t>
            </a:r>
            <a:r>
              <a:rPr lang="en-US" sz="2000" dirty="0" err="1">
                <a:solidFill>
                  <a:srgbClr val="000000"/>
                </a:solidFill>
                <a:latin typeface="Arial" panose="020B0604020202020204" pitchFamily="34" charset="0"/>
                <a:ea typeface="Calibri" panose="020F0502020204030204" pitchFamily="34" charset="0"/>
              </a:rPr>
              <a:t>số</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dòng</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thuế</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Tuy</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nhiên</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để</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được</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hưởng</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mức</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ưu</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đãi</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này</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hàng</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xuất</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khẩu</a:t>
            </a:r>
            <a:r>
              <a:rPr lang="en-US" sz="2000" dirty="0">
                <a:solidFill>
                  <a:srgbClr val="000000"/>
                </a:solidFill>
                <a:latin typeface="Arial" panose="020B0604020202020204" pitchFamily="34" charset="0"/>
                <a:ea typeface="Calibri" panose="020F0502020204030204" pitchFamily="34" charset="0"/>
              </a:rPr>
              <a:t> sang EU </a:t>
            </a:r>
            <a:r>
              <a:rPr lang="en-US" sz="2000" dirty="0" err="1">
                <a:solidFill>
                  <a:srgbClr val="000000"/>
                </a:solidFill>
                <a:latin typeface="Arial" panose="020B0604020202020204" pitchFamily="34" charset="0"/>
                <a:ea typeface="Calibri" panose="020F0502020204030204" pitchFamily="34" charset="0"/>
              </a:rPr>
              <a:t>cần</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thoả</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mãn</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quy</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tắc</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xuất</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xứ</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Đây</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có</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thể</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là</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một</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cản</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trở</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đối</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với</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hàng</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xuất</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khẩu</a:t>
            </a:r>
            <a:r>
              <a:rPr lang="en-US" sz="2000" dirty="0">
                <a:solidFill>
                  <a:srgbClr val="000000"/>
                </a:solidFill>
                <a:latin typeface="Arial" panose="020B0604020202020204" pitchFamily="34" charset="0"/>
                <a:ea typeface="Calibri" panose="020F0502020204030204" pitchFamily="34" charset="0"/>
              </a:rPr>
              <a:t> Việt Nam </a:t>
            </a:r>
            <a:r>
              <a:rPr lang="en-US" sz="2000" dirty="0" err="1">
                <a:solidFill>
                  <a:srgbClr val="000000"/>
                </a:solidFill>
                <a:latin typeface="Arial" panose="020B0604020202020204" pitchFamily="34" charset="0"/>
                <a:ea typeface="Calibri" panose="020F0502020204030204" pitchFamily="34" charset="0"/>
              </a:rPr>
              <a:t>bởi</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nguồn</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nguyên</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liệu</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cho</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các</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mặt</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hàng</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xuất</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khẩu</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của</a:t>
            </a:r>
            <a:r>
              <a:rPr lang="en-US" sz="2000" dirty="0">
                <a:solidFill>
                  <a:srgbClr val="000000"/>
                </a:solidFill>
                <a:latin typeface="Arial" panose="020B0604020202020204" pitchFamily="34" charset="0"/>
                <a:ea typeface="Calibri" panose="020F0502020204030204" pitchFamily="34" charset="0"/>
              </a:rPr>
              <a:t> Việt Nam </a:t>
            </a:r>
            <a:r>
              <a:rPr lang="en-US" sz="2000" dirty="0" err="1">
                <a:solidFill>
                  <a:srgbClr val="000000"/>
                </a:solidFill>
                <a:latin typeface="Arial" panose="020B0604020202020204" pitchFamily="34" charset="0"/>
                <a:ea typeface="Calibri" panose="020F0502020204030204" pitchFamily="34" charset="0"/>
              </a:rPr>
              <a:t>hiện</a:t>
            </a:r>
            <a:r>
              <a:rPr lang="en-US" sz="2000" dirty="0">
                <a:solidFill>
                  <a:srgbClr val="000000"/>
                </a:solidFill>
                <a:latin typeface="Arial" panose="020B0604020202020204" pitchFamily="34" charset="0"/>
                <a:ea typeface="Calibri" panose="020F0502020204030204" pitchFamily="34" charset="0"/>
              </a:rPr>
              <a:t> nay </a:t>
            </a:r>
            <a:r>
              <a:rPr lang="en-US" sz="2000" dirty="0" err="1">
                <a:solidFill>
                  <a:srgbClr val="000000"/>
                </a:solidFill>
                <a:latin typeface="Arial" panose="020B0604020202020204" pitchFamily="34" charset="0"/>
                <a:ea typeface="Calibri" panose="020F0502020204030204" pitchFamily="34" charset="0"/>
              </a:rPr>
              <a:t>chủ</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yếu</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được</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nhập</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khẩu</a:t>
            </a:r>
            <a:r>
              <a:rPr lang="en-US" sz="2000" dirty="0">
                <a:solidFill>
                  <a:srgbClr val="000000"/>
                </a:solidFill>
                <a:latin typeface="Arial" panose="020B0604020202020204" pitchFamily="34" charset="0"/>
                <a:ea typeface="Calibri" panose="020F0502020204030204" pitchFamily="34" charset="0"/>
              </a:rPr>
              <a:t> </a:t>
            </a:r>
            <a:r>
              <a:rPr lang="en-US" sz="2000" dirty="0" err="1">
                <a:solidFill>
                  <a:srgbClr val="000000"/>
                </a:solidFill>
                <a:latin typeface="Arial" panose="020B0604020202020204" pitchFamily="34" charset="0"/>
                <a:ea typeface="Calibri" panose="020F0502020204030204" pitchFamily="34" charset="0"/>
              </a:rPr>
              <a:t>từ</a:t>
            </a:r>
            <a:r>
              <a:rPr lang="en-US" sz="2000" dirty="0">
                <a:solidFill>
                  <a:srgbClr val="000000"/>
                </a:solidFill>
                <a:latin typeface="Arial" panose="020B0604020202020204" pitchFamily="34" charset="0"/>
                <a:ea typeface="Calibri" panose="020F0502020204030204" pitchFamily="34" charset="0"/>
              </a:rPr>
              <a:t> Trung Quốc </a:t>
            </a:r>
            <a:r>
              <a:rPr lang="en-US" sz="2000" dirty="0" err="1">
                <a:solidFill>
                  <a:srgbClr val="000000"/>
                </a:solidFill>
                <a:latin typeface="Arial" panose="020B0604020202020204" pitchFamily="34" charset="0"/>
                <a:ea typeface="Calibri" panose="020F0502020204030204" pitchFamily="34" charset="0"/>
              </a:rPr>
              <a:t>và</a:t>
            </a:r>
            <a:r>
              <a:rPr lang="en-US" sz="2000" dirty="0">
                <a:solidFill>
                  <a:srgbClr val="000000"/>
                </a:solidFill>
                <a:latin typeface="Arial" panose="020B0604020202020204" pitchFamily="34" charset="0"/>
                <a:ea typeface="Calibri" panose="020F0502020204030204" pitchFamily="34" charset="0"/>
              </a:rPr>
              <a:t> ASEAN. </a:t>
            </a:r>
            <a:endParaRPr lang="en-US" sz="2000" dirty="0"/>
          </a:p>
        </p:txBody>
      </p:sp>
      <p:sp>
        <p:nvSpPr>
          <p:cNvPr id="6" name="Rectangle 5"/>
          <p:cNvSpPr/>
          <p:nvPr/>
        </p:nvSpPr>
        <p:spPr>
          <a:xfrm>
            <a:off x="6131859" y="2819400"/>
            <a:ext cx="5867400" cy="3926716"/>
          </a:xfrm>
          <a:prstGeom prst="rect">
            <a:avLst/>
          </a:prstGeom>
          <a:solidFill>
            <a:schemeClr val="accent6">
              <a:lumMod val="20000"/>
              <a:lumOff val="80000"/>
            </a:schemeClr>
          </a:solidFill>
        </p:spPr>
        <p:txBody>
          <a:bodyPr wrap="square">
            <a:spAutoFit/>
          </a:bodyPr>
          <a:lstStyle/>
          <a:p>
            <a:pPr>
              <a:spcAft>
                <a:spcPts val="1125"/>
              </a:spcAft>
            </a:pPr>
            <a:r>
              <a:rPr lang="en-US" sz="2000" dirty="0" err="1">
                <a:solidFill>
                  <a:srgbClr val="000000"/>
                </a:solidFill>
                <a:latin typeface="Arial" panose="020B0604020202020204" pitchFamily="34" charset="0"/>
                <a:ea typeface="Times New Roman" panose="02020603050405020304" pitchFamily="18" charset="0"/>
              </a:rPr>
              <a:t>Bên</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cạnh</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quy</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tắc</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xuất</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xứ</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các</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quy</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định</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về</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vệ</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sinh</a:t>
            </a:r>
            <a:r>
              <a:rPr lang="en-US" sz="2000" dirty="0">
                <a:solidFill>
                  <a:srgbClr val="000000"/>
                </a:solidFill>
                <a:latin typeface="Arial" panose="020B0604020202020204" pitchFamily="34" charset="0"/>
                <a:ea typeface="Times New Roman" panose="02020603050405020304" pitchFamily="18" charset="0"/>
              </a:rPr>
              <a:t> an </a:t>
            </a:r>
            <a:r>
              <a:rPr lang="en-US" sz="2000" dirty="0" err="1">
                <a:solidFill>
                  <a:srgbClr val="000000"/>
                </a:solidFill>
                <a:latin typeface="Arial" panose="020B0604020202020204" pitchFamily="34" charset="0"/>
                <a:ea typeface="Times New Roman" panose="02020603050405020304" pitchFamily="18" charset="0"/>
              </a:rPr>
              <a:t>toàn</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thực</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phẩm</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kiểm</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dịch</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động</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thực</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vật</a:t>
            </a:r>
            <a:r>
              <a:rPr lang="en-US" sz="2000" dirty="0">
                <a:solidFill>
                  <a:srgbClr val="000000"/>
                </a:solidFill>
                <a:latin typeface="Arial" panose="020B0604020202020204" pitchFamily="34" charset="0"/>
                <a:ea typeface="Times New Roman" panose="02020603050405020304" pitchFamily="18" charset="0"/>
              </a:rPr>
              <a:t> (SPS), </a:t>
            </a:r>
            <a:r>
              <a:rPr lang="en-US" sz="2000" dirty="0" err="1">
                <a:solidFill>
                  <a:srgbClr val="000000"/>
                </a:solidFill>
                <a:latin typeface="Arial" panose="020B0604020202020204" pitchFamily="34" charset="0"/>
                <a:ea typeface="Times New Roman" panose="02020603050405020304" pitchFamily="18" charset="0"/>
              </a:rPr>
              <a:t>quy</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định</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về</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môi</a:t>
            </a:r>
            <a:r>
              <a:rPr lang="en-US" sz="2000" dirty="0">
                <a:solidFill>
                  <a:srgbClr val="000000"/>
                </a:solidFill>
                <a:latin typeface="Arial" panose="020B0604020202020204" pitchFamily="34" charset="0"/>
                <a:ea typeface="Times New Roman" panose="02020603050405020304" pitchFamily="18" charset="0"/>
              </a:rPr>
              <a:t> trường, </a:t>
            </a:r>
            <a:r>
              <a:rPr lang="en-US" sz="2000" dirty="0" err="1">
                <a:solidFill>
                  <a:srgbClr val="000000"/>
                </a:solidFill>
                <a:latin typeface="Arial" panose="020B0604020202020204" pitchFamily="34" charset="0"/>
                <a:ea typeface="Times New Roman" panose="02020603050405020304" pitchFamily="18" charset="0"/>
              </a:rPr>
              <a:t>các</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rào</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cản</a:t>
            </a:r>
            <a:r>
              <a:rPr lang="en-US" sz="2000" dirty="0">
                <a:solidFill>
                  <a:srgbClr val="000000"/>
                </a:solidFill>
                <a:latin typeface="Arial" panose="020B0604020202020204" pitchFamily="34" charset="0"/>
                <a:ea typeface="Times New Roman" panose="02020603050405020304" pitchFamily="18" charset="0"/>
              </a:rPr>
              <a:t> kỹ thuật </a:t>
            </a:r>
            <a:r>
              <a:rPr lang="en-US" sz="2000" dirty="0" err="1">
                <a:solidFill>
                  <a:srgbClr val="000000"/>
                </a:solidFill>
                <a:latin typeface="Arial" panose="020B0604020202020204" pitchFamily="34" charset="0"/>
                <a:ea typeface="Times New Roman" panose="02020603050405020304" pitchFamily="18" charset="0"/>
              </a:rPr>
              <a:t>trong</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thương</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mại</a:t>
            </a:r>
            <a:r>
              <a:rPr lang="en-US" sz="2000" dirty="0">
                <a:solidFill>
                  <a:srgbClr val="000000"/>
                </a:solidFill>
                <a:latin typeface="Arial" panose="020B0604020202020204" pitchFamily="34" charset="0"/>
                <a:ea typeface="Times New Roman" panose="02020603050405020304" pitchFamily="18" charset="0"/>
              </a:rPr>
              <a:t> (TBT)... </a:t>
            </a:r>
            <a:r>
              <a:rPr lang="en-US" sz="2000" dirty="0" err="1">
                <a:solidFill>
                  <a:srgbClr val="000000"/>
                </a:solidFill>
                <a:latin typeface="Arial" panose="020B0604020202020204" pitchFamily="34" charset="0"/>
                <a:ea typeface="Times New Roman" panose="02020603050405020304" pitchFamily="18" charset="0"/>
              </a:rPr>
              <a:t>cũng</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sẽ</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tạo</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ra</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những</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khó</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khăn</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cản</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trở</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nhất</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định</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tới</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hoạt</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động</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xuất</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khẩu</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nông</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sản</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của</a:t>
            </a:r>
            <a:r>
              <a:rPr lang="en-US" sz="2000" dirty="0">
                <a:solidFill>
                  <a:srgbClr val="000000"/>
                </a:solidFill>
                <a:latin typeface="Arial" panose="020B0604020202020204" pitchFamily="34" charset="0"/>
                <a:ea typeface="Times New Roman" panose="02020603050405020304" pitchFamily="18" charset="0"/>
              </a:rPr>
              <a:t> Việt Nam.</a:t>
            </a:r>
            <a:endParaRPr lang="en-US" sz="2000" dirty="0">
              <a:latin typeface="Times New Roman" panose="02020603050405020304" pitchFamily="18" charset="0"/>
              <a:ea typeface="Times New Roman" panose="02020603050405020304" pitchFamily="18" charset="0"/>
            </a:endParaRPr>
          </a:p>
          <a:p>
            <a:pPr>
              <a:spcAft>
                <a:spcPts val="1125"/>
              </a:spcAft>
            </a:pPr>
            <a:r>
              <a:rPr lang="en-US" sz="2000" dirty="0" err="1">
                <a:solidFill>
                  <a:srgbClr val="000000"/>
                </a:solidFill>
                <a:latin typeface="Arial" panose="020B0604020202020204" pitchFamily="34" charset="0"/>
                <a:ea typeface="Times New Roman" panose="02020603050405020304" pitchFamily="18" charset="0"/>
              </a:rPr>
              <a:t>Những</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quy</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định</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nghiêm</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ngặt</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về</a:t>
            </a:r>
            <a:r>
              <a:rPr lang="en-US" sz="2000" dirty="0">
                <a:solidFill>
                  <a:srgbClr val="000000"/>
                </a:solidFill>
                <a:latin typeface="Arial" panose="020B0604020202020204" pitchFamily="34" charset="0"/>
                <a:ea typeface="Times New Roman" panose="02020603050405020304" pitchFamily="18" charset="0"/>
              </a:rPr>
              <a:t> an </a:t>
            </a:r>
            <a:r>
              <a:rPr lang="en-US" sz="2000" dirty="0" err="1">
                <a:solidFill>
                  <a:srgbClr val="000000"/>
                </a:solidFill>
                <a:latin typeface="Arial" panose="020B0604020202020204" pitchFamily="34" charset="0"/>
                <a:ea typeface="Times New Roman" panose="02020603050405020304" pitchFamily="18" charset="0"/>
              </a:rPr>
              <a:t>toàn</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thực</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phẩm</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quy</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tắc</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xuất</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xứ</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và</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các</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yêu</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cầu</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chứng</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nhận</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chất</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lượng</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tự</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nguyện</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về</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trách</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nhiệm</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môi</a:t>
            </a:r>
            <a:r>
              <a:rPr lang="en-US" sz="2000" dirty="0">
                <a:solidFill>
                  <a:srgbClr val="000000"/>
                </a:solidFill>
                <a:latin typeface="Arial" panose="020B0604020202020204" pitchFamily="34" charset="0"/>
                <a:ea typeface="Times New Roman" panose="02020603050405020304" pitchFamily="18" charset="0"/>
              </a:rPr>
              <a:t> trường </a:t>
            </a:r>
            <a:r>
              <a:rPr lang="en-US" sz="2000" dirty="0" err="1">
                <a:solidFill>
                  <a:srgbClr val="000000"/>
                </a:solidFill>
                <a:latin typeface="Arial" panose="020B0604020202020204" pitchFamily="34" charset="0"/>
                <a:ea typeface="Times New Roman" panose="02020603050405020304" pitchFamily="18" charset="0"/>
              </a:rPr>
              <a:t>của</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rất</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nhiều</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tổ</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chức</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tại</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Châu</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Âu</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cũng</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là</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những</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khó</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khăn</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lớn</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cho</a:t>
            </a:r>
            <a:r>
              <a:rPr lang="en-US" sz="2000" dirty="0">
                <a:solidFill>
                  <a:srgbClr val="000000"/>
                </a:solidFill>
                <a:latin typeface="Arial" panose="020B0604020202020204" pitchFamily="34" charset="0"/>
                <a:ea typeface="Times New Roman" panose="02020603050405020304" pitchFamily="18" charset="0"/>
              </a:rPr>
              <a:t> </a:t>
            </a:r>
            <a:r>
              <a:rPr lang="en-US" sz="2000" dirty="0" err="1">
                <a:solidFill>
                  <a:srgbClr val="000000"/>
                </a:solidFill>
                <a:latin typeface="Arial" panose="020B0604020202020204" pitchFamily="34" charset="0"/>
                <a:ea typeface="Times New Roman" panose="02020603050405020304" pitchFamily="18" charset="0"/>
              </a:rPr>
              <a:t>ngành</a:t>
            </a:r>
            <a:r>
              <a:rPr lang="en-US" sz="2000" dirty="0">
                <a:solidFill>
                  <a:srgbClr val="000000"/>
                </a:solidFill>
                <a:latin typeface="Arial" panose="020B0604020202020204" pitchFamily="34" charset="0"/>
                <a:ea typeface="Times New Roman" panose="02020603050405020304" pitchFamily="18" charset="0"/>
              </a:rPr>
              <a:t> thủy </a:t>
            </a:r>
            <a:r>
              <a:rPr lang="en-US" sz="2000" dirty="0" err="1">
                <a:solidFill>
                  <a:srgbClr val="000000"/>
                </a:solidFill>
                <a:latin typeface="Arial" panose="020B0604020202020204" pitchFamily="34" charset="0"/>
                <a:ea typeface="Times New Roman" panose="02020603050405020304" pitchFamily="18" charset="0"/>
              </a:rPr>
              <a:t>sản</a:t>
            </a:r>
            <a:r>
              <a:rPr lang="en-US" sz="2000" dirty="0">
                <a:solidFill>
                  <a:srgbClr val="000000"/>
                </a:solidFill>
                <a:latin typeface="Arial" panose="020B0604020202020204" pitchFamily="34" charset="0"/>
                <a:ea typeface="Times New Roman" panose="02020603050405020304" pitchFamily="18" charset="0"/>
              </a:rPr>
              <a:t> Việt Nam </a:t>
            </a:r>
            <a:r>
              <a:rPr lang="en-US" sz="2000" dirty="0" err="1">
                <a:solidFill>
                  <a:srgbClr val="000000"/>
                </a:solidFill>
                <a:latin typeface="Arial" panose="020B0604020202020204" pitchFamily="34" charset="0"/>
                <a:ea typeface="Times New Roman" panose="02020603050405020304" pitchFamily="18" charset="0"/>
              </a:rPr>
              <a:t>hiện</a:t>
            </a:r>
            <a:r>
              <a:rPr lang="en-US" sz="2000" dirty="0">
                <a:solidFill>
                  <a:srgbClr val="000000"/>
                </a:solidFill>
                <a:latin typeface="Arial" panose="020B0604020202020204" pitchFamily="34" charset="0"/>
                <a:ea typeface="Times New Roman" panose="02020603050405020304" pitchFamily="18" charset="0"/>
              </a:rPr>
              <a:t> nay.</a:t>
            </a:r>
            <a:endParaRPr lang="en-US" sz="2000" dirty="0">
              <a:latin typeface="Times New Roman" panose="02020603050405020304" pitchFamily="18" charset="0"/>
              <a:ea typeface="Times New Roman" panose="02020603050405020304" pitchFamily="18"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2654" y="4377316"/>
            <a:ext cx="3119437" cy="1947285"/>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4200" y="66208"/>
            <a:ext cx="1395652" cy="966221"/>
          </a:xfrm>
          <a:prstGeom prst="rect">
            <a:avLst/>
          </a:prstGeom>
        </p:spPr>
      </p:pic>
    </p:spTree>
    <p:extLst>
      <p:ext uri="{BB962C8B-B14F-4D97-AF65-F5344CB8AC3E}">
        <p14:creationId xmlns:p14="http://schemas.microsoft.com/office/powerpoint/2010/main" val="4172604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32226" y="1388161"/>
            <a:ext cx="4572000" cy="830997"/>
          </a:xfrm>
          <a:prstGeom prst="rect">
            <a:avLst/>
          </a:prstGeom>
        </p:spPr>
        <p:txBody>
          <a:bodyPr>
            <a:spAutoFit/>
          </a:bodyPr>
          <a:lstStyle/>
          <a:p>
            <a:r>
              <a:rPr lang="vi-VN" sz="2800" b="1" dirty="0">
                <a:solidFill>
                  <a:srgbClr val="FF0000"/>
                </a:solidFill>
              </a:rPr>
              <a:t>Rào cản kỹ thuật.</a:t>
            </a:r>
            <a:endParaRPr lang="en-US" sz="2800" b="1" dirty="0">
              <a:solidFill>
                <a:srgbClr val="FF0000"/>
              </a:solidFill>
            </a:endParaRPr>
          </a:p>
          <a:p>
            <a:r>
              <a:rPr lang="vi-VN" sz="2000" dirty="0"/>
              <a:t>Khái niệm về rào cản kỹ thuật</a:t>
            </a:r>
            <a:endParaRPr lang="en-US" sz="2000" dirty="0"/>
          </a:p>
        </p:txBody>
      </p:sp>
      <p:sp>
        <p:nvSpPr>
          <p:cNvPr id="5" name="Rectangle 4"/>
          <p:cNvSpPr/>
          <p:nvPr/>
        </p:nvSpPr>
        <p:spPr>
          <a:xfrm>
            <a:off x="1232226" y="2547721"/>
            <a:ext cx="5168574" cy="3785652"/>
          </a:xfrm>
          <a:prstGeom prst="rect">
            <a:avLst/>
          </a:prstGeom>
        </p:spPr>
        <p:txBody>
          <a:bodyPr wrap="square">
            <a:spAutoFit/>
          </a:bodyPr>
          <a:lstStyle/>
          <a:p>
            <a:pPr algn="just"/>
            <a:r>
              <a:rPr lang="vi-VN" sz="2400" dirty="0">
                <a:latin typeface="Calibri" panose="020F0502020204030204" pitchFamily="34" charset="0"/>
                <a:cs typeface="Calibri" panose="020F0502020204030204" pitchFamily="34" charset="0"/>
              </a:rPr>
              <a:t>Hàng rào kỹ thuật trong thương mại là các biện pháp áp dụng đối với hàng hóa khi lưu thông trong nước và qua biên giới (nhập khẩu hoặc xuất khẩu), như: quy chuẩn kỹ thuật, tiêu chuẩn; yêu cầu về an toàn, chất lượng; yêu cầu về ghi nhãn, thông tin tiêu dùng; các thủ tục đăng ký nhập khẩu; các thủ tục kiểm tra, chứng nhận phù hợp với quy chuẩn, tiêu chuẩn;…</a:t>
            </a:r>
            <a:endParaRPr lang="en-US" sz="2400" dirty="0">
              <a:latin typeface="Calibri" panose="020F0502020204030204" pitchFamily="34" charset="0"/>
              <a:cs typeface="Calibri" panose="020F0502020204030204" pitchFamily="34"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10400" y="2667000"/>
            <a:ext cx="4544838" cy="2960638"/>
          </a:xfrm>
          <a:prstGeom prst="rect">
            <a:avLst/>
          </a:prstGeom>
        </p:spPr>
      </p:pic>
      <p:sp>
        <p:nvSpPr>
          <p:cNvPr id="9" name="TextBox 8"/>
          <p:cNvSpPr txBox="1"/>
          <p:nvPr/>
        </p:nvSpPr>
        <p:spPr>
          <a:xfrm>
            <a:off x="1628591" y="333355"/>
            <a:ext cx="8934818" cy="1077218"/>
          </a:xfrm>
          <a:prstGeom prst="rect">
            <a:avLst/>
          </a:prstGeom>
          <a:noFill/>
        </p:spPr>
        <p:txBody>
          <a:bodyPr wrap="none" rtlCol="0">
            <a:spAutoFit/>
          </a:bodyPr>
          <a:lstStyle/>
          <a:p>
            <a:r>
              <a:rPr lang="en-US" sz="3200" b="1" dirty="0">
                <a:solidFill>
                  <a:srgbClr val="0033CC"/>
                </a:solidFill>
                <a:latin typeface="Calibri" panose="020F0502020204030204" pitchFamily="34" charset="0"/>
                <a:cs typeface="Calibri" panose="020F0502020204030204" pitchFamily="34" charset="0"/>
              </a:rPr>
              <a:t>TỔNG QUAN CÁC RẢO CẢN THƯƠNG MẠI QUỐC TẾ</a:t>
            </a:r>
          </a:p>
          <a:p>
            <a:endParaRPr lang="en-US" sz="3200" b="1" dirty="0">
              <a:solidFill>
                <a:srgbClr val="0033CC"/>
              </a:solidFill>
              <a:latin typeface="Calibri" panose="020F0502020204030204" pitchFamily="34" charset="0"/>
              <a:cs typeface="Calibri" panose="020F0502020204030204" pitchFamily="34" charset="0"/>
            </a:endParaRP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4200" y="66208"/>
            <a:ext cx="1395652" cy="966221"/>
          </a:xfrm>
          <a:prstGeom prst="rect">
            <a:avLst/>
          </a:prstGeom>
        </p:spPr>
      </p:pic>
    </p:spTree>
    <p:extLst>
      <p:ext uri="{BB962C8B-B14F-4D97-AF65-F5344CB8AC3E}">
        <p14:creationId xmlns:p14="http://schemas.microsoft.com/office/powerpoint/2010/main" val="3899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81201" y="1143000"/>
            <a:ext cx="3515706" cy="400110"/>
          </a:xfrm>
          <a:prstGeom prst="rect">
            <a:avLst/>
          </a:prstGeom>
        </p:spPr>
        <p:txBody>
          <a:bodyPr wrap="none">
            <a:spAutoFit/>
          </a:bodyPr>
          <a:lstStyle/>
          <a:p>
            <a:r>
              <a:rPr lang="vi-VN" sz="2000" b="1" dirty="0">
                <a:solidFill>
                  <a:srgbClr val="FF0000"/>
                </a:solidFill>
              </a:rPr>
              <a:t>Phân loaị rào cản kỹ</a:t>
            </a:r>
            <a:r>
              <a:rPr lang="en-US" sz="2000" b="1" dirty="0">
                <a:solidFill>
                  <a:srgbClr val="FF0000"/>
                </a:solidFill>
              </a:rPr>
              <a:t> </a:t>
            </a:r>
            <a:r>
              <a:rPr lang="vi-VN" sz="2000" b="1" dirty="0">
                <a:solidFill>
                  <a:srgbClr val="FF0000"/>
                </a:solidFill>
              </a:rPr>
              <a:t>thu</a:t>
            </a:r>
            <a:r>
              <a:rPr lang="en-US" sz="2000" b="1" dirty="0">
                <a:solidFill>
                  <a:srgbClr val="FF0000"/>
                </a:solidFill>
              </a:rPr>
              <a:t>ậ</a:t>
            </a:r>
            <a:r>
              <a:rPr lang="vi-VN" sz="2000" b="1" dirty="0">
                <a:solidFill>
                  <a:srgbClr val="FF0000"/>
                </a:solidFill>
              </a:rPr>
              <a:t>t</a:t>
            </a:r>
            <a:endParaRPr lang="en-US" sz="2000" b="1" dirty="0">
              <a:solidFill>
                <a:srgbClr val="FF0000"/>
              </a:solidFill>
            </a:endParaRPr>
          </a:p>
        </p:txBody>
      </p:sp>
      <p:sp>
        <p:nvSpPr>
          <p:cNvPr id="5" name="Rectangle 4"/>
          <p:cNvSpPr/>
          <p:nvPr/>
        </p:nvSpPr>
        <p:spPr>
          <a:xfrm>
            <a:off x="2017296" y="1669978"/>
            <a:ext cx="7431505" cy="3785652"/>
          </a:xfrm>
          <a:prstGeom prst="rect">
            <a:avLst/>
          </a:prstGeom>
        </p:spPr>
        <p:txBody>
          <a:bodyPr wrap="square">
            <a:spAutoFit/>
          </a:bodyPr>
          <a:lstStyle/>
          <a:p>
            <a:pPr marL="342900" indent="-342900">
              <a:buAutoNum type="alphaLcParenR"/>
            </a:pPr>
            <a:r>
              <a:rPr lang="vi-VN" sz="2000" dirty="0"/>
              <a:t>Các tiêu chuẩn về chất lượng </a:t>
            </a:r>
            <a:endParaRPr lang="en-US" sz="2000" dirty="0"/>
          </a:p>
          <a:p>
            <a:r>
              <a:rPr lang="vi-VN" sz="2000" dirty="0"/>
              <a:t>Các quy định về tiêu chuẩn chất lượng bao gồm các nội dung: </a:t>
            </a:r>
            <a:endParaRPr lang="en-US" sz="2000" dirty="0"/>
          </a:p>
          <a:p>
            <a:r>
              <a:rPr lang="vi-VN" sz="2000" dirty="0"/>
              <a:t> </a:t>
            </a:r>
            <a:r>
              <a:rPr lang="en-US" sz="2000" dirty="0" smtClean="0"/>
              <a:t> </a:t>
            </a:r>
            <a:r>
              <a:rPr lang="vi-VN" sz="2000" dirty="0" smtClean="0"/>
              <a:t>Các </a:t>
            </a:r>
            <a:r>
              <a:rPr lang="vi-VN" sz="2000" dirty="0"/>
              <a:t>yêu cầu, quy điṇh đối với sản phẩm . </a:t>
            </a:r>
            <a:endParaRPr lang="en-US" sz="2000" dirty="0"/>
          </a:p>
          <a:p>
            <a:r>
              <a:rPr lang="vi-VN" sz="2000" dirty="0"/>
              <a:t> </a:t>
            </a:r>
            <a:r>
              <a:rPr lang="en-US" sz="2000" dirty="0" smtClean="0"/>
              <a:t> </a:t>
            </a:r>
            <a:r>
              <a:rPr lang="vi-VN" sz="2000" dirty="0" smtClean="0"/>
              <a:t>Các </a:t>
            </a:r>
            <a:r>
              <a:rPr lang="vi-VN" sz="2000" dirty="0"/>
              <a:t>thủ tục đánh giá, giám định về chất lượng sản phẩm. </a:t>
            </a:r>
            <a:endParaRPr lang="en-US" sz="2000" dirty="0"/>
          </a:p>
          <a:p>
            <a:endParaRPr lang="en-US" sz="2000" dirty="0"/>
          </a:p>
          <a:p>
            <a:r>
              <a:rPr lang="vi-VN" sz="2000" dirty="0"/>
              <a:t>b) Tiêu chuẩn về</a:t>
            </a:r>
            <a:r>
              <a:rPr lang="en-US" sz="2000" dirty="0"/>
              <a:t> </a:t>
            </a:r>
            <a:r>
              <a:rPr lang="vi-VN" sz="2000" dirty="0"/>
              <a:t>an toàn cho người sử duṇg </a:t>
            </a:r>
            <a:endParaRPr lang="en-US" sz="2000" dirty="0"/>
          </a:p>
          <a:p>
            <a:r>
              <a:rPr lang="vi-VN" sz="2000" dirty="0"/>
              <a:t>Đây là môṭ trong những tiêu chuẩn hết sức quan troṇg, tiêu chuẩn này bao gồm những quy điṇh, tiêu chuẩn về đô ̣an toàn chung của sản phẩm </a:t>
            </a:r>
            <a:endParaRPr lang="en-US" sz="2000" dirty="0"/>
          </a:p>
          <a:p>
            <a:endParaRPr lang="en-US" sz="2000" dirty="0"/>
          </a:p>
          <a:p>
            <a:r>
              <a:rPr lang="vi-VN" sz="2000" b="1" dirty="0"/>
              <a:t>Ví</a:t>
            </a:r>
            <a:r>
              <a:rPr lang="en-US" sz="2000" b="1" dirty="0"/>
              <a:t> </a:t>
            </a:r>
            <a:r>
              <a:rPr lang="vi-VN" sz="2000" b="1" dirty="0"/>
              <a:t>du ̣như những quy điṇh về nhãn mác, đóng gói hàng hóa, ký mã hiệu sản phẩm, bao gói...</a:t>
            </a:r>
            <a:endParaRPr lang="en-US" sz="2000" b="1"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6461" y="5607074"/>
            <a:ext cx="9144000" cy="1026611"/>
          </a:xfrm>
          <a:prstGeom prst="rect">
            <a:avLst/>
          </a:prstGeom>
        </p:spPr>
      </p:pic>
      <p:sp>
        <p:nvSpPr>
          <p:cNvPr id="8" name="TextBox 7"/>
          <p:cNvSpPr txBox="1"/>
          <p:nvPr/>
        </p:nvSpPr>
        <p:spPr>
          <a:xfrm>
            <a:off x="1628591" y="233780"/>
            <a:ext cx="8934818" cy="584775"/>
          </a:xfrm>
          <a:prstGeom prst="rect">
            <a:avLst/>
          </a:prstGeom>
          <a:noFill/>
        </p:spPr>
        <p:txBody>
          <a:bodyPr wrap="none" rtlCol="0">
            <a:spAutoFit/>
          </a:bodyPr>
          <a:lstStyle/>
          <a:p>
            <a:r>
              <a:rPr lang="en-US" sz="3200" b="1" dirty="0">
                <a:solidFill>
                  <a:srgbClr val="0033CC"/>
                </a:solidFill>
                <a:latin typeface="Calibri" panose="020F0502020204030204" pitchFamily="34" charset="0"/>
                <a:cs typeface="Calibri" panose="020F0502020204030204" pitchFamily="34" charset="0"/>
              </a:rPr>
              <a:t>TỔNG QUAN CÁC RẢO CẢN THƯƠNG MẠI QUỐC </a:t>
            </a:r>
            <a:r>
              <a:rPr lang="en-US" sz="3200" b="1" dirty="0" smtClean="0">
                <a:solidFill>
                  <a:srgbClr val="0033CC"/>
                </a:solidFill>
                <a:latin typeface="Calibri" panose="020F0502020204030204" pitchFamily="34" charset="0"/>
                <a:cs typeface="Calibri" panose="020F0502020204030204" pitchFamily="34" charset="0"/>
              </a:rPr>
              <a:t>TẾ</a:t>
            </a:r>
            <a:endParaRPr lang="en-US" sz="3200" b="1" dirty="0">
              <a:solidFill>
                <a:srgbClr val="0033CC"/>
              </a:solidFill>
              <a:latin typeface="Calibri" panose="020F0502020204030204" pitchFamily="34" charset="0"/>
              <a:cs typeface="Calibri" panose="020F0502020204030204" pitchFamily="34" charset="0"/>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4200" y="66208"/>
            <a:ext cx="1395652" cy="966221"/>
          </a:xfrm>
          <a:prstGeom prst="rect">
            <a:avLst/>
          </a:prstGeom>
        </p:spPr>
      </p:pic>
    </p:spTree>
    <p:extLst>
      <p:ext uri="{BB962C8B-B14F-4D97-AF65-F5344CB8AC3E}">
        <p14:creationId xmlns:p14="http://schemas.microsoft.com/office/powerpoint/2010/main" val="10548817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715000" y="1447801"/>
            <a:ext cx="5791200" cy="4401205"/>
          </a:xfrm>
          <a:prstGeom prst="rect">
            <a:avLst/>
          </a:prstGeom>
        </p:spPr>
        <p:txBody>
          <a:bodyPr wrap="square">
            <a:spAutoFit/>
          </a:bodyPr>
          <a:lstStyle/>
          <a:p>
            <a:pPr algn="just"/>
            <a:r>
              <a:rPr lang="vi-VN" sz="2800" dirty="0">
                <a:latin typeface="Calibri" panose="020F0502020204030204" pitchFamily="34" charset="0"/>
                <a:cs typeface="Calibri" panose="020F0502020204030204" pitchFamily="34" charset="0"/>
              </a:rPr>
              <a:t>c) Tiêu chuẩn về</a:t>
            </a:r>
            <a:r>
              <a:rPr lang="en-US" sz="2800" dirty="0">
                <a:latin typeface="Calibri" panose="020F0502020204030204" pitchFamily="34" charset="0"/>
                <a:cs typeface="Calibri" panose="020F0502020204030204" pitchFamily="34" charset="0"/>
              </a:rPr>
              <a:t> </a:t>
            </a:r>
            <a:r>
              <a:rPr lang="vi-VN" sz="2800" dirty="0">
                <a:latin typeface="Calibri" panose="020F0502020204030204" pitchFamily="34" charset="0"/>
                <a:cs typeface="Calibri" panose="020F0502020204030204" pitchFamily="34" charset="0"/>
              </a:rPr>
              <a:t>lao động và trách nhiệm xã </a:t>
            </a:r>
            <a:r>
              <a:rPr lang="vi-VN" sz="2800" dirty="0" smtClean="0">
                <a:latin typeface="Calibri" panose="020F0502020204030204" pitchFamily="34" charset="0"/>
                <a:cs typeface="Calibri" panose="020F0502020204030204" pitchFamily="34" charset="0"/>
              </a:rPr>
              <a:t>hội</a:t>
            </a:r>
            <a:r>
              <a:rPr lang="en-US" sz="2800" dirty="0" smtClean="0">
                <a:latin typeface="Calibri" panose="020F0502020204030204" pitchFamily="34" charset="0"/>
                <a:cs typeface="Calibri" panose="020F0502020204030204" pitchFamily="34" charset="0"/>
              </a:rPr>
              <a:t>.</a:t>
            </a:r>
            <a:r>
              <a:rPr lang="vi-VN" sz="2800" dirty="0" smtClean="0">
                <a:latin typeface="Calibri" panose="020F0502020204030204" pitchFamily="34" charset="0"/>
                <a:cs typeface="Calibri" panose="020F0502020204030204" pitchFamily="34" charset="0"/>
              </a:rPr>
              <a:t> </a:t>
            </a:r>
            <a:r>
              <a:rPr lang="vi-VN" sz="2800" dirty="0">
                <a:latin typeface="Calibri" panose="020F0502020204030204" pitchFamily="34" charset="0"/>
                <a:cs typeface="Calibri" panose="020F0502020204030204" pitchFamily="34" charset="0"/>
              </a:rPr>
              <a:t>Hiêṇ nay, bô ̣tiêu chuẩn về lao đôṇg và trách nhiêṃ xã</a:t>
            </a:r>
            <a:r>
              <a:rPr lang="en-US" sz="2800" dirty="0">
                <a:latin typeface="Calibri" panose="020F0502020204030204" pitchFamily="34" charset="0"/>
                <a:cs typeface="Calibri" panose="020F0502020204030204" pitchFamily="34" charset="0"/>
              </a:rPr>
              <a:t> </a:t>
            </a:r>
            <a:r>
              <a:rPr lang="vi-VN" sz="2800" dirty="0">
                <a:latin typeface="Calibri" panose="020F0502020204030204" pitchFamily="34" charset="0"/>
                <a:cs typeface="Calibri" panose="020F0502020204030204" pitchFamily="34" charset="0"/>
              </a:rPr>
              <a:t>hôị SA 8000 đang được các nước phát triển áp duṇg rôṇg </a:t>
            </a:r>
            <a:r>
              <a:rPr lang="en-US" sz="2800" dirty="0" err="1">
                <a:latin typeface="Calibri" panose="020F0502020204030204" pitchFamily="34" charset="0"/>
                <a:cs typeface="Calibri" panose="020F0502020204030204" pitchFamily="34" charset="0"/>
              </a:rPr>
              <a:t>rãi</a:t>
            </a:r>
            <a:r>
              <a:rPr lang="vi-VN" sz="2800" dirty="0">
                <a:latin typeface="Calibri" panose="020F0502020204030204" pitchFamily="34" charset="0"/>
                <a:cs typeface="Calibri" panose="020F0502020204030204" pitchFamily="34" charset="0"/>
              </a:rPr>
              <a:t>. </a:t>
            </a:r>
            <a:endParaRPr lang="en-US" sz="2800" dirty="0">
              <a:latin typeface="Calibri" panose="020F0502020204030204" pitchFamily="34" charset="0"/>
              <a:cs typeface="Calibri" panose="020F0502020204030204" pitchFamily="34" charset="0"/>
            </a:endParaRPr>
          </a:p>
          <a:p>
            <a:pPr algn="just"/>
            <a:r>
              <a:rPr lang="vi-VN" sz="2800" dirty="0">
                <a:latin typeface="Calibri" panose="020F0502020204030204" pitchFamily="34" charset="0"/>
                <a:cs typeface="Calibri" panose="020F0502020204030204" pitchFamily="34" charset="0"/>
              </a:rPr>
              <a:t>Tiêu chuẩn SA 8000 là công cụ quản lý giúp các Công ty và các bên hữu quan có thể cải thiện được điều kiện làm việc và là cơ sở để các tổ chức chứng nhận đánh giá chứng nhận</a:t>
            </a:r>
            <a:endParaRPr lang="en-US" sz="2800" dirty="0">
              <a:latin typeface="Calibri" panose="020F0502020204030204" pitchFamily="34" charset="0"/>
              <a:cs typeface="Calibri" panose="020F0502020204030204" pitchFamily="34" charset="0"/>
            </a:endParaRPr>
          </a:p>
        </p:txBody>
      </p:sp>
      <p:sp>
        <p:nvSpPr>
          <p:cNvPr id="6" name="Rectangle 5"/>
          <p:cNvSpPr/>
          <p:nvPr/>
        </p:nvSpPr>
        <p:spPr>
          <a:xfrm>
            <a:off x="1828800" y="1447800"/>
            <a:ext cx="3515706" cy="400110"/>
          </a:xfrm>
          <a:prstGeom prst="rect">
            <a:avLst/>
          </a:prstGeom>
        </p:spPr>
        <p:txBody>
          <a:bodyPr wrap="none">
            <a:spAutoFit/>
          </a:bodyPr>
          <a:lstStyle/>
          <a:p>
            <a:r>
              <a:rPr lang="vi-VN" sz="2000" b="1" dirty="0">
                <a:solidFill>
                  <a:srgbClr val="FF0000"/>
                </a:solidFill>
              </a:rPr>
              <a:t>Phân loaị rào cản kỹ</a:t>
            </a:r>
            <a:r>
              <a:rPr lang="en-US" sz="2000" b="1" dirty="0">
                <a:solidFill>
                  <a:srgbClr val="FF0000"/>
                </a:solidFill>
              </a:rPr>
              <a:t> </a:t>
            </a:r>
            <a:r>
              <a:rPr lang="vi-VN" sz="2000" b="1" dirty="0">
                <a:solidFill>
                  <a:srgbClr val="FF0000"/>
                </a:solidFill>
              </a:rPr>
              <a:t>thu</a:t>
            </a:r>
            <a:r>
              <a:rPr lang="en-US" sz="2000" b="1" dirty="0">
                <a:solidFill>
                  <a:srgbClr val="FF0000"/>
                </a:solidFill>
              </a:rPr>
              <a:t>ậ</a:t>
            </a:r>
            <a:r>
              <a:rPr lang="vi-VN" sz="2000" b="1" dirty="0">
                <a:solidFill>
                  <a:srgbClr val="FF0000"/>
                </a:solidFill>
              </a:rPr>
              <a:t>t</a:t>
            </a:r>
            <a:endParaRPr lang="en-US" sz="2000" b="1" dirty="0">
              <a:solidFill>
                <a:srgbClr val="FF0000"/>
              </a:solidFill>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7400" y="2057400"/>
            <a:ext cx="2785821" cy="3388468"/>
          </a:xfrm>
          <a:prstGeom prst="rect">
            <a:avLst/>
          </a:prstGeom>
        </p:spPr>
      </p:pic>
      <p:sp>
        <p:nvSpPr>
          <p:cNvPr id="8" name="TextBox 7"/>
          <p:cNvSpPr txBox="1"/>
          <p:nvPr/>
        </p:nvSpPr>
        <p:spPr>
          <a:xfrm>
            <a:off x="1628591" y="228600"/>
            <a:ext cx="8934818" cy="584775"/>
          </a:xfrm>
          <a:prstGeom prst="rect">
            <a:avLst/>
          </a:prstGeom>
          <a:noFill/>
        </p:spPr>
        <p:txBody>
          <a:bodyPr wrap="none" rtlCol="0">
            <a:spAutoFit/>
          </a:bodyPr>
          <a:lstStyle/>
          <a:p>
            <a:r>
              <a:rPr lang="en-US" sz="3200" b="1" dirty="0">
                <a:solidFill>
                  <a:srgbClr val="0033CC"/>
                </a:solidFill>
                <a:latin typeface="Calibri" panose="020F0502020204030204" pitchFamily="34" charset="0"/>
                <a:cs typeface="Calibri" panose="020F0502020204030204" pitchFamily="34" charset="0"/>
              </a:rPr>
              <a:t>TỔNG QUAN CÁC RẢO CẢN THƯƠNG MẠI QUỐC </a:t>
            </a:r>
            <a:r>
              <a:rPr lang="en-US" sz="3200" b="1" dirty="0" smtClean="0">
                <a:solidFill>
                  <a:srgbClr val="0033CC"/>
                </a:solidFill>
                <a:latin typeface="Calibri" panose="020F0502020204030204" pitchFamily="34" charset="0"/>
                <a:cs typeface="Calibri" panose="020F0502020204030204" pitchFamily="34" charset="0"/>
              </a:rPr>
              <a:t>TẾ</a:t>
            </a:r>
            <a:endParaRPr lang="en-US" sz="3200" b="1" dirty="0">
              <a:solidFill>
                <a:srgbClr val="0033CC"/>
              </a:solidFill>
              <a:latin typeface="Calibri" panose="020F0502020204030204" pitchFamily="34" charset="0"/>
              <a:cs typeface="Calibri" panose="020F0502020204030204" pitchFamily="34" charset="0"/>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4200" y="66208"/>
            <a:ext cx="1395652" cy="966221"/>
          </a:xfrm>
          <a:prstGeom prst="rect">
            <a:avLst/>
          </a:prstGeom>
        </p:spPr>
      </p:pic>
    </p:spTree>
    <p:extLst>
      <p:ext uri="{BB962C8B-B14F-4D97-AF65-F5344CB8AC3E}">
        <p14:creationId xmlns:p14="http://schemas.microsoft.com/office/powerpoint/2010/main" val="1595423421"/>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918</TotalTime>
  <Words>2331</Words>
  <Application>Microsoft Office PowerPoint</Application>
  <PresentationFormat>Custom</PresentationFormat>
  <Paragraphs>134</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Wisp</vt:lpstr>
      <vt:lpstr>PowerPoint Presentation</vt:lpstr>
      <vt:lpstr>NỘI DUNG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III. TRUY XUẤT NGUỒN GỐC &amp;  MÃ SỐ VÙNG TRỒNG</vt:lpstr>
      <vt:lpstr>III. TRUY XUẤT NGUỒN GỐC &amp;  MÃ SỐ VÙNG TRỒNG</vt:lpstr>
      <vt:lpstr>Mã số vùng trồng là mã số định danh cho một vùng trồng trọt nhằm theo dõi và kiểm soát tình hình sản xuất; kiểm soát chất lượng sản phẩm; truy xuất nguồn gốc sản phẩm cây trồng. </vt:lpstr>
      <vt:lpstr>III. TRUY XUẤT NGUỒN GỐC &amp;  MÃ SỐ VÙNG TRỒNG</vt:lpstr>
      <vt:lpstr>PowerPoint Presentation</vt:lpstr>
      <vt:lpstr>V. ĐỊNH HƯỚNG</vt:lpstr>
      <vt:lpstr>CÁM ƠN SỰ THEO DÕI CỦA QUÝ VỊ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VietGAP</dc:title>
  <dc:creator>Nam</dc:creator>
  <cp:lastModifiedBy>Admin</cp:lastModifiedBy>
  <cp:revision>24</cp:revision>
  <cp:lastPrinted>2021-10-06T04:27:13Z</cp:lastPrinted>
  <dcterms:created xsi:type="dcterms:W3CDTF">2021-09-26T11:08:48Z</dcterms:created>
  <dcterms:modified xsi:type="dcterms:W3CDTF">2021-10-06T04:31:13Z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2021-01-12T00:00:00Z</vt:filetime>
  </property>
  <property fmtid="{D5CDD505-2E9C-101B-9397-08002B2CF9AE}" pid="3" name="Creator">
    <vt:lpwstr>Microsoft® PowerPoint® 2016</vt:lpwstr>
  </property>
  <property fmtid="{D5CDD505-2E9C-101B-9397-08002B2CF9AE}" pid="4" name="LastSaved">
    <vt:filetime>2021-09-26T00:00:00Z</vt:filetime>
  </property>
</Properties>
</file>