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1158" r:id="rId5"/>
    <p:sldId id="1193" r:id="rId6"/>
    <p:sldId id="1203" r:id="rId7"/>
    <p:sldId id="1199" r:id="rId8"/>
    <p:sldId id="1204" r:id="rId9"/>
    <p:sldId id="1205" r:id="rId10"/>
    <p:sldId id="1206" r:id="rId11"/>
    <p:sldId id="1159" r:id="rId12"/>
    <p:sldId id="1208" r:id="rId13"/>
    <p:sldId id="1209" r:id="rId14"/>
    <p:sldId id="11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C2757"/>
    <a:srgbClr val="B3C7C2"/>
    <a:srgbClr val="2474BD"/>
    <a:srgbClr val="445225"/>
    <a:srgbClr val="2071BC"/>
    <a:srgbClr val="009900"/>
    <a:srgbClr val="41A4BF"/>
    <a:srgbClr val="626A75"/>
    <a:srgbClr val="323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5A112-05E4-46CC-ABEE-2FE9F4B4CE87}" v="36" dt="2021-07-28T11:34:06.13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4619" autoAdjust="0"/>
  </p:normalViewPr>
  <p:slideViewPr>
    <p:cSldViewPr snapToGrid="0">
      <p:cViewPr varScale="1">
        <p:scale>
          <a:sx n="74" d="100"/>
          <a:sy n="74" d="100"/>
        </p:scale>
        <p:origin x="80"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g My Phan" userId="22da0e85-f7c3-48ca-a8a8-7ed2d638fb5c" providerId="ADAL" clId="{E925A112-05E4-46CC-ABEE-2FE9F4B4CE87}"/>
    <pc:docChg chg="custSel addSld modSld sldOrd">
      <pc:chgData name="Dung My Phan" userId="22da0e85-f7c3-48ca-a8a8-7ed2d638fb5c" providerId="ADAL" clId="{E925A112-05E4-46CC-ABEE-2FE9F4B4CE87}" dt="2021-07-28T11:34:06.134" v="50" actId="207"/>
      <pc:docMkLst>
        <pc:docMk/>
      </pc:docMkLst>
      <pc:sldChg chg="addSp delSp modSp new mod ord modTransition">
        <pc:chgData name="Dung My Phan" userId="22da0e85-f7c3-48ca-a8a8-7ed2d638fb5c" providerId="ADAL" clId="{E925A112-05E4-46CC-ABEE-2FE9F4B4CE87}" dt="2021-07-28T11:34:06.134" v="50" actId="207"/>
        <pc:sldMkLst>
          <pc:docMk/>
          <pc:sldMk cId="2919891597" sldId="1192"/>
        </pc:sldMkLst>
        <pc:spChg chg="del">
          <ac:chgData name="Dung My Phan" userId="22da0e85-f7c3-48ca-a8a8-7ed2d638fb5c" providerId="ADAL" clId="{E925A112-05E4-46CC-ABEE-2FE9F4B4CE87}" dt="2021-07-28T11:29:44.369" v="2" actId="478"/>
          <ac:spMkLst>
            <pc:docMk/>
            <pc:sldMk cId="2919891597" sldId="1192"/>
            <ac:spMk id="2" creationId="{7DE6AF6F-AEB2-49CD-A8B6-A1718BCEA4A4}"/>
          </ac:spMkLst>
        </pc:spChg>
        <pc:spChg chg="add mod">
          <ac:chgData name="Dung My Phan" userId="22da0e85-f7c3-48ca-a8a8-7ed2d638fb5c" providerId="ADAL" clId="{E925A112-05E4-46CC-ABEE-2FE9F4B4CE87}" dt="2021-07-28T11:34:06.134" v="50" actId="207"/>
          <ac:spMkLst>
            <pc:docMk/>
            <pc:sldMk cId="2919891597" sldId="1192"/>
            <ac:spMk id="4" creationId="{71D5D01C-CF75-4A70-8AD4-D76D6FA5C88F}"/>
          </ac:spMkLst>
        </pc:spChg>
        <pc:picChg chg="add mod modCrop">
          <ac:chgData name="Dung My Phan" userId="22da0e85-f7c3-48ca-a8a8-7ed2d638fb5c" providerId="ADAL" clId="{E925A112-05E4-46CC-ABEE-2FE9F4B4CE87}" dt="2021-07-28T11:33:55.281" v="48" actId="1076"/>
          <ac:picMkLst>
            <pc:docMk/>
            <pc:sldMk cId="2919891597" sldId="1192"/>
            <ac:picMk id="3" creationId="{B1E87542-0DA8-479B-BACB-301CD0C27A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CE9B7-F788-47DF-971E-CB643B2C704F}" type="datetimeFigureOut">
              <a:rPr lang="vi-VN" smtClean="0"/>
              <a:t>23/09/2021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893FF-83D1-4A22-8203-A8E3175C802C}" type="slidenum">
              <a:rPr lang="vi-VN" smtClean="0"/>
              <a:t>‹#›</a:t>
            </a:fld>
            <a:endParaRPr lang="vi-VN"/>
          </a:p>
        </p:txBody>
      </p:sp>
    </p:spTree>
    <p:extLst>
      <p:ext uri="{BB962C8B-B14F-4D97-AF65-F5344CB8AC3E}">
        <p14:creationId xmlns:p14="http://schemas.microsoft.com/office/powerpoint/2010/main" val="365291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9/23/2021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wo Content - Unequal">
    <p:spTree>
      <p:nvGrpSpPr>
        <p:cNvPr id="1" name=""/>
        <p:cNvGrpSpPr/>
        <p:nvPr/>
      </p:nvGrpSpPr>
      <p:grpSpPr>
        <a:xfrm>
          <a:off x="0" y="0"/>
          <a:ext cx="0" cy="0"/>
          <a:chOff x="0" y="0"/>
          <a:chExt cx="0" cy="0"/>
        </a:xfrm>
      </p:grpSpPr>
      <p:sp>
        <p:nvSpPr>
          <p:cNvPr id="2" name="Title 1"/>
          <p:cNvSpPr>
            <a:spLocks noGrp="1"/>
          </p:cNvSpPr>
          <p:nvPr>
            <p:ph type="title"/>
          </p:nvPr>
        </p:nvSpPr>
        <p:spPr>
          <a:xfrm>
            <a:off x="624001" y="468218"/>
            <a:ext cx="10895999" cy="547717"/>
          </a:xfrm>
        </p:spPr>
        <p:txBody>
          <a:bodyPr anchor="ctr" anchorCtr="0"/>
          <a:lstStyle/>
          <a:p>
            <a:r>
              <a:rPr lang="en-US"/>
              <a:t>Click to edit Master title style</a:t>
            </a:r>
            <a:endParaRPr lang="en-GB"/>
          </a:p>
        </p:txBody>
      </p:sp>
      <p:sp>
        <p:nvSpPr>
          <p:cNvPr id="3" name="Content Placeholder 2"/>
          <p:cNvSpPr>
            <a:spLocks noGrp="1"/>
          </p:cNvSpPr>
          <p:nvPr>
            <p:ph sz="half" idx="1"/>
          </p:nvPr>
        </p:nvSpPr>
        <p:spPr>
          <a:xfrm>
            <a:off x="624000" y="1188549"/>
            <a:ext cx="4320000" cy="5045704"/>
          </a:xfrm>
        </p:spPr>
        <p:txBody>
          <a:bodyPr lIns="0" tIns="0" rIns="0" bIns="0">
            <a:normAutofit/>
          </a:bodyPr>
          <a:lstStyle>
            <a:lvl1pPr>
              <a:lnSpc>
                <a:spcPct val="100000"/>
              </a:lnSpc>
              <a:spcAft>
                <a:spcPts val="800"/>
              </a:spcAft>
              <a:buClr>
                <a:schemeClr val="accent1"/>
              </a:buClr>
              <a:defRPr sz="2133"/>
            </a:lvl1pPr>
            <a:lvl2pPr>
              <a:lnSpc>
                <a:spcPct val="100000"/>
              </a:lnSpc>
              <a:spcAft>
                <a:spcPts val="800"/>
              </a:spcAft>
              <a:buClr>
                <a:schemeClr val="accent1"/>
              </a:buClr>
              <a:defRPr sz="2133"/>
            </a:lvl2pPr>
            <a:lvl3pPr>
              <a:lnSpc>
                <a:spcPct val="100000"/>
              </a:lnSpc>
              <a:spcAft>
                <a:spcPts val="800"/>
              </a:spcAft>
              <a:buClr>
                <a:schemeClr val="accent1"/>
              </a:buClr>
              <a:defRPr sz="2133"/>
            </a:lvl3pPr>
            <a:lvl4pPr>
              <a:lnSpc>
                <a:spcPct val="100000"/>
              </a:lnSpc>
              <a:spcAft>
                <a:spcPts val="800"/>
              </a:spcAft>
              <a:buClr>
                <a:schemeClr val="accent1"/>
              </a:buClr>
              <a:defRPr sz="2133"/>
            </a:lvl4pPr>
            <a:lvl5pPr>
              <a:lnSpc>
                <a:spcPct val="100000"/>
              </a:lnSpc>
              <a:spcAft>
                <a:spcPts val="800"/>
              </a:spcAft>
              <a:buClr>
                <a:schemeClr val="accent1"/>
              </a:buCl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C31F7836-E4B3-4985-A8BA-D04AF4A8C90B}" type="slidenum">
              <a:rPr lang="en-GB" smtClean="0"/>
              <a:pPr/>
              <a:t>‹#›</a:t>
            </a:fld>
            <a:endParaRPr lang="en-GB" dirty="0"/>
          </a:p>
        </p:txBody>
      </p:sp>
      <p:sp>
        <p:nvSpPr>
          <p:cNvPr id="6" name="Content Placeholder 5"/>
          <p:cNvSpPr>
            <a:spLocks noGrp="1"/>
          </p:cNvSpPr>
          <p:nvPr>
            <p:ph sz="quarter" idx="13"/>
          </p:nvPr>
        </p:nvSpPr>
        <p:spPr>
          <a:xfrm>
            <a:off x="5286147" y="1195943"/>
            <a:ext cx="6239933" cy="5038312"/>
          </a:xfrm>
        </p:spPr>
        <p:txBody>
          <a:bodyPr lIns="0" tIns="0" rIns="0" bIns="0">
            <a:normAutofit/>
          </a:bodyPr>
          <a:lstStyle>
            <a:lvl1pPr>
              <a:lnSpc>
                <a:spcPct val="100000"/>
              </a:lnSpc>
              <a:spcAft>
                <a:spcPts val="800"/>
              </a:spcAft>
              <a:buClr>
                <a:schemeClr val="accent1"/>
              </a:buClr>
              <a:defRPr sz="2133"/>
            </a:lvl1pPr>
            <a:lvl2pPr>
              <a:lnSpc>
                <a:spcPct val="100000"/>
              </a:lnSpc>
              <a:spcAft>
                <a:spcPts val="800"/>
              </a:spcAft>
              <a:buClr>
                <a:schemeClr val="accent1"/>
              </a:buClr>
              <a:defRPr sz="2133"/>
            </a:lvl2pPr>
            <a:lvl3pPr>
              <a:lnSpc>
                <a:spcPct val="100000"/>
              </a:lnSpc>
              <a:spcAft>
                <a:spcPts val="800"/>
              </a:spcAft>
              <a:buClr>
                <a:schemeClr val="accent1"/>
              </a:buClr>
              <a:defRPr sz="2133"/>
            </a:lvl3pPr>
            <a:lvl4pPr>
              <a:lnSpc>
                <a:spcPct val="100000"/>
              </a:lnSpc>
              <a:spcAft>
                <a:spcPts val="800"/>
              </a:spcAft>
              <a:buClr>
                <a:schemeClr val="accent1"/>
              </a:buClr>
              <a:defRPr sz="2133"/>
            </a:lvl4pPr>
            <a:lvl5pPr>
              <a:lnSpc>
                <a:spcPct val="100000"/>
              </a:lnSpc>
              <a:spcAft>
                <a:spcPts val="800"/>
              </a:spcAft>
              <a:buClr>
                <a:schemeClr val="accent1"/>
              </a:buCl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22130147"/>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54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icture Full Screen">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12192000" cy="6858000"/>
          </a:xfrm>
        </p:spPr>
        <p:txBody>
          <a:bodyPr>
            <a:normAutofit/>
          </a:bodyPr>
          <a:lstStyle>
            <a:lvl1pPr marL="0" indent="0">
              <a:buNone/>
              <a:defRPr sz="1600">
                <a:solidFill>
                  <a:schemeClr val="bg2"/>
                </a:solidFill>
              </a:defRPr>
            </a:lvl1pPr>
          </a:lstStyle>
          <a:p>
            <a:endParaRPr lang="en-US" dirty="0"/>
          </a:p>
        </p:txBody>
      </p:sp>
    </p:spTree>
    <p:extLst>
      <p:ext uri="{BB962C8B-B14F-4D97-AF65-F5344CB8AC3E}">
        <p14:creationId xmlns:p14="http://schemas.microsoft.com/office/powerpoint/2010/main" val="21451424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9/23/2021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9/23/2021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9/23/2021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9/23/2021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9/23/2021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02" r:id="rId10"/>
    <p:sldLayoutId id="2147483703"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themeOverride" Target="../theme/themeOverride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70142" y="2422314"/>
            <a:ext cx="11481758" cy="2439846"/>
          </a:xfrm>
        </p:spPr>
        <p:txBody>
          <a:bodyPr anchor="b">
            <a:noAutofit/>
          </a:bodyPr>
          <a:lstStyle/>
          <a:p>
            <a:pPr marL="0" marR="0" algn="ctr">
              <a:lnSpc>
                <a:spcPct val="130000"/>
              </a:lnSpc>
              <a:spcBef>
                <a:spcPts val="0"/>
              </a:spcBef>
              <a:spcAft>
                <a:spcPts val="0"/>
              </a:spcAft>
            </a:pPr>
            <a:r>
              <a:rPr lang="en-US" sz="2400" b="1" dirty="0" err="1">
                <a:solidFill>
                  <a:schemeClr val="accent2">
                    <a:lumMod val="50000"/>
                  </a:schemeClr>
                </a:solidFill>
                <a:effectLst/>
                <a:ea typeface="Times New Roman" panose="02020603050405020304" pitchFamily="18" charset="0"/>
              </a:rPr>
              <a:t>Tham</a:t>
            </a:r>
            <a:r>
              <a:rPr lang="en-US" sz="2400" b="1" dirty="0">
                <a:solidFill>
                  <a:schemeClr val="accent2">
                    <a:lumMod val="50000"/>
                  </a:schemeClr>
                </a:solidFill>
                <a:effectLst/>
                <a:ea typeface="Times New Roman" panose="02020603050405020304" pitchFamily="18" charset="0"/>
              </a:rPr>
              <a:t> </a:t>
            </a:r>
            <a:r>
              <a:rPr lang="en-US" sz="2400" b="1" dirty="0" err="1">
                <a:solidFill>
                  <a:schemeClr val="accent2">
                    <a:lumMod val="50000"/>
                  </a:schemeClr>
                </a:solidFill>
                <a:effectLst/>
                <a:ea typeface="Times New Roman" panose="02020603050405020304" pitchFamily="18" charset="0"/>
              </a:rPr>
              <a:t>luận</a:t>
            </a:r>
            <a:r>
              <a:rPr lang="en-US" sz="2400" b="1" dirty="0">
                <a:solidFill>
                  <a:schemeClr val="accent2">
                    <a:lumMod val="50000"/>
                  </a:schemeClr>
                </a:solidFill>
                <a:effectLst/>
                <a:ea typeface="Times New Roman" panose="02020603050405020304" pitchFamily="18" charset="0"/>
              </a:rPr>
              <a:t> </a:t>
            </a:r>
            <a:r>
              <a:rPr lang="en-US" sz="2400" b="1" dirty="0" err="1">
                <a:solidFill>
                  <a:schemeClr val="accent2">
                    <a:lumMod val="50000"/>
                  </a:schemeClr>
                </a:solidFill>
                <a:effectLst/>
                <a:ea typeface="Times New Roman" panose="02020603050405020304" pitchFamily="18" charset="0"/>
              </a:rPr>
              <a:t>hội</a:t>
            </a:r>
            <a:r>
              <a:rPr lang="en-US" sz="2400" b="1" dirty="0">
                <a:solidFill>
                  <a:schemeClr val="accent2">
                    <a:lumMod val="50000"/>
                  </a:schemeClr>
                </a:solidFill>
                <a:effectLst/>
                <a:ea typeface="Times New Roman" panose="02020603050405020304" pitchFamily="18" charset="0"/>
              </a:rPr>
              <a:t> </a:t>
            </a:r>
            <a:r>
              <a:rPr lang="en-US" sz="2400" b="1" dirty="0" err="1">
                <a:solidFill>
                  <a:schemeClr val="accent2">
                    <a:lumMod val="50000"/>
                  </a:schemeClr>
                </a:solidFill>
                <a:effectLst/>
                <a:ea typeface="Times New Roman" panose="02020603050405020304" pitchFamily="18" charset="0"/>
              </a:rPr>
              <a:t>nghị</a:t>
            </a:r>
            <a:br>
              <a:rPr lang="en-US" sz="2000" b="1" dirty="0">
                <a:solidFill>
                  <a:schemeClr val="accent2">
                    <a:lumMod val="50000"/>
                  </a:schemeClr>
                </a:solidFill>
                <a:effectLst/>
                <a:ea typeface="Times New Roman" panose="02020603050405020304" pitchFamily="18" charset="0"/>
              </a:rPr>
            </a:br>
            <a:r>
              <a:rPr lang="vi-VN" sz="2400" b="1" dirty="0">
                <a:solidFill>
                  <a:srgbClr val="00B0F0"/>
                </a:solidFill>
                <a:effectLst/>
                <a:ea typeface="Times New Roman" panose="02020603050405020304" pitchFamily="18" charset="0"/>
              </a:rPr>
              <a:t>CÁC GIẢI PHÁP ĐỘT PHÁ VÀ ĐẶT THÙ NHẰM CẢI THIỆN MÔI TRƯỜNG </a:t>
            </a:r>
            <a:br>
              <a:rPr lang="en-US" sz="2400" b="1" dirty="0">
                <a:solidFill>
                  <a:srgbClr val="00B0F0"/>
                </a:solidFill>
                <a:effectLst/>
                <a:ea typeface="Times New Roman" panose="02020603050405020304" pitchFamily="18" charset="0"/>
              </a:rPr>
            </a:br>
            <a:r>
              <a:rPr lang="vi-VN" sz="2400" b="1" dirty="0">
                <a:solidFill>
                  <a:srgbClr val="00B0F0"/>
                </a:solidFill>
                <a:effectLst/>
                <a:ea typeface="Times New Roman" panose="02020603050405020304" pitchFamily="18" charset="0"/>
              </a:rPr>
              <a:t>ĐẦU TƯ, KINH DOANH TỈNH ĐẮK NÔNG THỜI KỲ 2021 – 2030, </a:t>
            </a:r>
            <a:br>
              <a:rPr lang="en-US" sz="2400" b="1" dirty="0">
                <a:solidFill>
                  <a:srgbClr val="00B0F0"/>
                </a:solidFill>
                <a:effectLst/>
                <a:ea typeface="Times New Roman" panose="02020603050405020304" pitchFamily="18" charset="0"/>
              </a:rPr>
            </a:br>
            <a:r>
              <a:rPr lang="vi-VN" sz="2400" b="1" dirty="0">
                <a:solidFill>
                  <a:srgbClr val="00B0F0"/>
                </a:solidFill>
                <a:effectLst/>
                <a:ea typeface="Times New Roman" panose="02020603050405020304" pitchFamily="18" charset="0"/>
              </a:rPr>
              <a:t>TẦM NHÌN ĐẾN NĂM 2050</a:t>
            </a:r>
            <a:br>
              <a:rPr lang="en-US" sz="2200" dirty="0">
                <a:solidFill>
                  <a:srgbClr val="002060"/>
                </a:solidFill>
                <a:effectLst/>
                <a:latin typeface="Times New Roman" panose="02020603050405020304" pitchFamily="18" charset="0"/>
                <a:ea typeface="Times New Roman" panose="02020603050405020304" pitchFamily="18" charset="0"/>
              </a:rPr>
            </a:br>
            <a:r>
              <a:rPr lang="en-US" sz="2100" dirty="0">
                <a:solidFill>
                  <a:srgbClr val="002060"/>
                </a:solidFill>
                <a:effectLst/>
                <a:latin typeface="Times New Roman" panose="02020603050405020304" pitchFamily="18" charset="0"/>
                <a:ea typeface="Times New Roman" panose="02020603050405020304" pitchFamily="18" charset="0"/>
              </a:rPr>
              <a:t>	</a:t>
            </a:r>
            <a:endParaRPr lang="en-US" sz="2100" dirty="0">
              <a:solidFill>
                <a:srgbClr val="002060"/>
              </a:solidFill>
              <a:effectLst/>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799E6A76-F6C4-445A-8453-9E170339188B}"/>
              </a:ext>
            </a:extLst>
          </p:cNvPr>
          <p:cNvSpPr>
            <a:spLocks noGrp="1"/>
          </p:cNvSpPr>
          <p:nvPr>
            <p:ph type="sldNum" sz="quarter" idx="12"/>
          </p:nvPr>
        </p:nvSpPr>
        <p:spPr/>
        <p:txBody>
          <a:bodyPr/>
          <a:lstStyle/>
          <a:p>
            <a:fld id="{3A98EE3D-8CD1-4C3F-BD1C-C98C9596463C}" type="slidenum">
              <a:rPr lang="en-US" smtClean="0"/>
              <a:t>1</a:t>
            </a:fld>
            <a:endParaRPr lang="en-US" dirty="0"/>
          </a:p>
        </p:txBody>
      </p:sp>
      <p:pic>
        <p:nvPicPr>
          <p:cNvPr id="4" name="Picture 3">
            <a:extLst>
              <a:ext uri="{FF2B5EF4-FFF2-40B4-BE49-F238E27FC236}">
                <a16:creationId xmlns:a16="http://schemas.microsoft.com/office/drawing/2014/main" id="{E64E219C-2F34-4E55-9834-B20293338CD6}"/>
              </a:ext>
            </a:extLst>
          </p:cNvPr>
          <p:cNvPicPr>
            <a:picLocks noChangeAspect="1"/>
          </p:cNvPicPr>
          <p:nvPr/>
        </p:nvPicPr>
        <p:blipFill>
          <a:blip r:embed="rId2"/>
          <a:stretch>
            <a:fillRect/>
          </a:stretch>
        </p:blipFill>
        <p:spPr>
          <a:xfrm>
            <a:off x="5972355" y="-34497"/>
            <a:ext cx="6219645" cy="2515583"/>
          </a:xfrm>
          <a:prstGeom prst="rect">
            <a:avLst/>
          </a:prstGeom>
        </p:spPr>
      </p:pic>
      <p:pic>
        <p:nvPicPr>
          <p:cNvPr id="6" name="Picture 5">
            <a:extLst>
              <a:ext uri="{FF2B5EF4-FFF2-40B4-BE49-F238E27FC236}">
                <a16:creationId xmlns:a16="http://schemas.microsoft.com/office/drawing/2014/main" id="{42924F5E-C828-451A-B88A-7E71F7004986}"/>
              </a:ext>
            </a:extLst>
          </p:cNvPr>
          <p:cNvPicPr>
            <a:picLocks noChangeAspect="1"/>
          </p:cNvPicPr>
          <p:nvPr/>
        </p:nvPicPr>
        <p:blipFill>
          <a:blip r:embed="rId3"/>
          <a:stretch>
            <a:fillRect/>
          </a:stretch>
        </p:blipFill>
        <p:spPr>
          <a:xfrm>
            <a:off x="9074989" y="4477108"/>
            <a:ext cx="3117011" cy="2380891"/>
          </a:xfrm>
          <a:prstGeom prst="rect">
            <a:avLst/>
          </a:prstGeom>
        </p:spPr>
      </p:pic>
      <p:pic>
        <p:nvPicPr>
          <p:cNvPr id="13" name="Picture 12">
            <a:extLst>
              <a:ext uri="{FF2B5EF4-FFF2-40B4-BE49-F238E27FC236}">
                <a16:creationId xmlns:a16="http://schemas.microsoft.com/office/drawing/2014/main" id="{C6AF2C53-8E89-4C9B-BAC5-D5ABF05034D3}"/>
              </a:ext>
            </a:extLst>
          </p:cNvPr>
          <p:cNvPicPr>
            <a:picLocks noChangeAspect="1"/>
          </p:cNvPicPr>
          <p:nvPr/>
        </p:nvPicPr>
        <p:blipFill>
          <a:blip r:embed="rId4"/>
          <a:stretch>
            <a:fillRect/>
          </a:stretch>
        </p:blipFill>
        <p:spPr>
          <a:xfrm>
            <a:off x="8626" y="-34502"/>
            <a:ext cx="5972355" cy="2515582"/>
          </a:xfrm>
          <a:prstGeom prst="rect">
            <a:avLst/>
          </a:prstGeom>
        </p:spPr>
      </p:pic>
      <p:pic>
        <p:nvPicPr>
          <p:cNvPr id="16" name="Picture 15">
            <a:extLst>
              <a:ext uri="{FF2B5EF4-FFF2-40B4-BE49-F238E27FC236}">
                <a16:creationId xmlns:a16="http://schemas.microsoft.com/office/drawing/2014/main" id="{070E9786-AC7C-43EF-9DD6-5FC0067B092C}"/>
              </a:ext>
            </a:extLst>
          </p:cNvPr>
          <p:cNvPicPr>
            <a:picLocks noChangeAspect="1"/>
          </p:cNvPicPr>
          <p:nvPr/>
        </p:nvPicPr>
        <p:blipFill>
          <a:blip r:embed="rId5"/>
          <a:stretch>
            <a:fillRect/>
          </a:stretch>
        </p:blipFill>
        <p:spPr>
          <a:xfrm>
            <a:off x="5393594" y="4453685"/>
            <a:ext cx="3740342" cy="2417014"/>
          </a:xfrm>
          <a:prstGeom prst="rect">
            <a:avLst/>
          </a:prstGeom>
        </p:spPr>
      </p:pic>
      <p:pic>
        <p:nvPicPr>
          <p:cNvPr id="18" name="Picture 17">
            <a:extLst>
              <a:ext uri="{FF2B5EF4-FFF2-40B4-BE49-F238E27FC236}">
                <a16:creationId xmlns:a16="http://schemas.microsoft.com/office/drawing/2014/main" id="{6B58D93C-81BF-428F-A8F4-5642AB6226A4}"/>
              </a:ext>
            </a:extLst>
          </p:cNvPr>
          <p:cNvPicPr>
            <a:picLocks noChangeAspect="1"/>
          </p:cNvPicPr>
          <p:nvPr/>
        </p:nvPicPr>
        <p:blipFill>
          <a:blip r:embed="rId6"/>
          <a:stretch>
            <a:fillRect/>
          </a:stretch>
        </p:blipFill>
        <p:spPr>
          <a:xfrm>
            <a:off x="-1" y="4440985"/>
            <a:ext cx="5391165" cy="2417014"/>
          </a:xfrm>
          <a:prstGeom prst="rect">
            <a:avLst/>
          </a:prstGeom>
        </p:spPr>
      </p:pic>
      <p:sp>
        <p:nvSpPr>
          <p:cNvPr id="22" name="Freeform: Shape 21">
            <a:extLst>
              <a:ext uri="{FF2B5EF4-FFF2-40B4-BE49-F238E27FC236}">
                <a16:creationId xmlns:a16="http://schemas.microsoft.com/office/drawing/2014/main" id="{7E15BFC6-3750-4475-9549-C3CE11D215EA}"/>
              </a:ext>
            </a:extLst>
          </p:cNvPr>
          <p:cNvSpPr/>
          <p:nvPr/>
        </p:nvSpPr>
        <p:spPr>
          <a:xfrm>
            <a:off x="-2431" y="-9462"/>
            <a:ext cx="6963090" cy="6918380"/>
          </a:xfrm>
          <a:custGeom>
            <a:avLst/>
            <a:gdLst>
              <a:gd name="connsiteX0" fmla="*/ 0 w 12230100"/>
              <a:gd name="connsiteY0" fmla="*/ 12700 h 6870700"/>
              <a:gd name="connsiteX1" fmla="*/ 0 w 12230100"/>
              <a:gd name="connsiteY1" fmla="*/ 6870700 h 6870700"/>
              <a:gd name="connsiteX2" fmla="*/ 12230100 w 12230100"/>
              <a:gd name="connsiteY2" fmla="*/ 6870700 h 6870700"/>
              <a:gd name="connsiteX3" fmla="*/ 12204700 w 12230100"/>
              <a:gd name="connsiteY3" fmla="*/ 5765800 h 6870700"/>
              <a:gd name="connsiteX4" fmla="*/ 9245600 w 12230100"/>
              <a:gd name="connsiteY4" fmla="*/ 1689100 h 6870700"/>
              <a:gd name="connsiteX5" fmla="*/ 4203700 w 12230100"/>
              <a:gd name="connsiteY5" fmla="*/ 0 h 6870700"/>
              <a:gd name="connsiteX6" fmla="*/ 0 w 12230100"/>
              <a:gd name="connsiteY6" fmla="*/ 12700 h 6870700"/>
              <a:gd name="connsiteX0" fmla="*/ 0 w 12230100"/>
              <a:gd name="connsiteY0" fmla="*/ 12700 h 6870700"/>
              <a:gd name="connsiteX1" fmla="*/ 0 w 12230100"/>
              <a:gd name="connsiteY1" fmla="*/ 6870700 h 6870700"/>
              <a:gd name="connsiteX2" fmla="*/ 12230100 w 12230100"/>
              <a:gd name="connsiteY2" fmla="*/ 6870700 h 6870700"/>
              <a:gd name="connsiteX3" fmla="*/ 12204700 w 12230100"/>
              <a:gd name="connsiteY3" fmla="*/ 5765800 h 6870700"/>
              <a:gd name="connsiteX4" fmla="*/ 9210766 w 12230100"/>
              <a:gd name="connsiteY4" fmla="*/ 1706517 h 6870700"/>
              <a:gd name="connsiteX5" fmla="*/ 4203700 w 12230100"/>
              <a:gd name="connsiteY5" fmla="*/ 0 h 6870700"/>
              <a:gd name="connsiteX6" fmla="*/ 0 w 12230100"/>
              <a:gd name="connsiteY6" fmla="*/ 12700 h 6870700"/>
              <a:gd name="connsiteX0" fmla="*/ 0 w 12230100"/>
              <a:gd name="connsiteY0" fmla="*/ 12700 h 6870700"/>
              <a:gd name="connsiteX1" fmla="*/ 0 w 12230100"/>
              <a:gd name="connsiteY1" fmla="*/ 6870700 h 6870700"/>
              <a:gd name="connsiteX2" fmla="*/ 12230100 w 12230100"/>
              <a:gd name="connsiteY2" fmla="*/ 6870700 h 6870700"/>
              <a:gd name="connsiteX3" fmla="*/ 12204700 w 12230100"/>
              <a:gd name="connsiteY3" fmla="*/ 5818051 h 6870700"/>
              <a:gd name="connsiteX4" fmla="*/ 9210766 w 12230100"/>
              <a:gd name="connsiteY4" fmla="*/ 1706517 h 6870700"/>
              <a:gd name="connsiteX5" fmla="*/ 4203700 w 12230100"/>
              <a:gd name="connsiteY5" fmla="*/ 0 h 6870700"/>
              <a:gd name="connsiteX6" fmla="*/ 0 w 12230100"/>
              <a:gd name="connsiteY6"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18051 h 6870700"/>
              <a:gd name="connsiteX4" fmla="*/ 9210766 w 12204700"/>
              <a:gd name="connsiteY4" fmla="*/ 1706517 h 6870700"/>
              <a:gd name="connsiteX5" fmla="*/ 4203700 w 12204700"/>
              <a:gd name="connsiteY5" fmla="*/ 0 h 6870700"/>
              <a:gd name="connsiteX6" fmla="*/ 0 w 12204700"/>
              <a:gd name="connsiteY6"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18051 h 6870700"/>
              <a:gd name="connsiteX4" fmla="*/ 10554789 w 12204700"/>
              <a:gd name="connsiteY4" fmla="*/ 3739979 h 6870700"/>
              <a:gd name="connsiteX5" fmla="*/ 9210766 w 12204700"/>
              <a:gd name="connsiteY5" fmla="*/ 1706517 h 6870700"/>
              <a:gd name="connsiteX6" fmla="*/ 4203700 w 12204700"/>
              <a:gd name="connsiteY6" fmla="*/ 0 h 6870700"/>
              <a:gd name="connsiteX7" fmla="*/ 0 w 12204700"/>
              <a:gd name="connsiteY7"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18051 h 6870700"/>
              <a:gd name="connsiteX4" fmla="*/ 10554789 w 12204700"/>
              <a:gd name="connsiteY4" fmla="*/ 3739979 h 6870700"/>
              <a:gd name="connsiteX5" fmla="*/ 9210766 w 12204700"/>
              <a:gd name="connsiteY5" fmla="*/ 1706517 h 6870700"/>
              <a:gd name="connsiteX6" fmla="*/ 4203700 w 12204700"/>
              <a:gd name="connsiteY6" fmla="*/ 0 h 6870700"/>
              <a:gd name="connsiteX7" fmla="*/ 0 w 12204700"/>
              <a:gd name="connsiteY7"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18051 h 6870700"/>
              <a:gd name="connsiteX4" fmla="*/ 10554789 w 12204700"/>
              <a:gd name="connsiteY4" fmla="*/ 3739979 h 6870700"/>
              <a:gd name="connsiteX5" fmla="*/ 9210766 w 12204700"/>
              <a:gd name="connsiteY5" fmla="*/ 1706517 h 6870700"/>
              <a:gd name="connsiteX6" fmla="*/ 4203700 w 12204700"/>
              <a:gd name="connsiteY6" fmla="*/ 0 h 6870700"/>
              <a:gd name="connsiteX7" fmla="*/ 0 w 12204700"/>
              <a:gd name="connsiteY7"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35469 h 6870700"/>
              <a:gd name="connsiteX4" fmla="*/ 10554789 w 12204700"/>
              <a:gd name="connsiteY4" fmla="*/ 3739979 h 6870700"/>
              <a:gd name="connsiteX5" fmla="*/ 9210766 w 12204700"/>
              <a:gd name="connsiteY5" fmla="*/ 1706517 h 6870700"/>
              <a:gd name="connsiteX6" fmla="*/ 4203700 w 12204700"/>
              <a:gd name="connsiteY6" fmla="*/ 0 h 6870700"/>
              <a:gd name="connsiteX7" fmla="*/ 0 w 12204700"/>
              <a:gd name="connsiteY7"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35469 h 6870700"/>
              <a:gd name="connsiteX4" fmla="*/ 10554789 w 12204700"/>
              <a:gd name="connsiteY4" fmla="*/ 3739979 h 6870700"/>
              <a:gd name="connsiteX5" fmla="*/ 9210766 w 12204700"/>
              <a:gd name="connsiteY5" fmla="*/ 1706517 h 6870700"/>
              <a:gd name="connsiteX6" fmla="*/ 4203700 w 12204700"/>
              <a:gd name="connsiteY6" fmla="*/ 0 h 6870700"/>
              <a:gd name="connsiteX7" fmla="*/ 0 w 12204700"/>
              <a:gd name="connsiteY7" fmla="*/ 12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700" h="6870700">
                <a:moveTo>
                  <a:pt x="0" y="12700"/>
                </a:moveTo>
                <a:lnTo>
                  <a:pt x="0" y="6870700"/>
                </a:lnTo>
                <a:lnTo>
                  <a:pt x="12203974" y="6853283"/>
                </a:lnTo>
                <a:lnTo>
                  <a:pt x="12204700" y="5835469"/>
                </a:lnTo>
                <a:cubicBezTo>
                  <a:pt x="11648924" y="5107944"/>
                  <a:pt x="11545994" y="5129356"/>
                  <a:pt x="10554789" y="3739979"/>
                </a:cubicBezTo>
                <a:cubicBezTo>
                  <a:pt x="10080655" y="3079575"/>
                  <a:pt x="9658774" y="2384338"/>
                  <a:pt x="9210766" y="1706517"/>
                </a:cubicBezTo>
                <a:lnTo>
                  <a:pt x="4203700" y="0"/>
                </a:lnTo>
                <a:lnTo>
                  <a:pt x="0" y="12700"/>
                </a:lnTo>
                <a:close/>
              </a:path>
            </a:pathLst>
          </a:custGeom>
          <a:solidFill>
            <a:srgbClr val="00206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0660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3">
            <a:extLst>
              <a:ext uri="{FF2B5EF4-FFF2-40B4-BE49-F238E27FC236}">
                <a16:creationId xmlns:a16="http://schemas.microsoft.com/office/drawing/2014/main" id="{57EDCA23-74C8-4585-9968-8F2E66FFD86C}"/>
              </a:ext>
            </a:extLst>
          </p:cNvPr>
          <p:cNvSpPr>
            <a:spLocks noGrp="1"/>
          </p:cNvSpPr>
          <p:nvPr>
            <p:ph type="sldNum" sz="quarter" idx="12"/>
          </p:nvPr>
        </p:nvSpPr>
        <p:spPr>
          <a:xfrm>
            <a:off x="623392" y="6441600"/>
            <a:ext cx="240000" cy="180000"/>
          </a:xfrm>
        </p:spPr>
        <p:txBody>
          <a:bodyPr/>
          <a:lstStyle/>
          <a:p>
            <a:pPr>
              <a:spcAft>
                <a:spcPts val="600"/>
              </a:spcAft>
            </a:pPr>
            <a:fld id="{C31F7836-E4B3-4985-A8BA-D04AF4A8C90B}" type="slidenum">
              <a:rPr lang="en-GB" smtClean="0"/>
              <a:pPr>
                <a:spcAft>
                  <a:spcPts val="600"/>
                </a:spcAft>
              </a:pPr>
              <a:t>10</a:t>
            </a:fld>
            <a:endParaRPr lang="en-GB"/>
          </a:p>
        </p:txBody>
      </p:sp>
      <p:sp>
        <p:nvSpPr>
          <p:cNvPr id="29" name="Rectangle 28">
            <a:extLst>
              <a:ext uri="{FF2B5EF4-FFF2-40B4-BE49-F238E27FC236}">
                <a16:creationId xmlns:a16="http://schemas.microsoft.com/office/drawing/2014/main" id="{6ED79153-803F-4786-AE7E-D2D18B9B40D1}"/>
              </a:ext>
            </a:extLst>
          </p:cNvPr>
          <p:cNvSpPr/>
          <p:nvPr/>
        </p:nvSpPr>
        <p:spPr>
          <a:xfrm>
            <a:off x="1868017" y="1455890"/>
            <a:ext cx="10323983" cy="605823"/>
          </a:xfrm>
          <a:prstGeom prst="rect">
            <a:avLst/>
          </a:prstGeom>
          <a:solidFill>
            <a:srgbClr val="41A4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457200" marR="0" algn="just">
              <a:spcBef>
                <a:spcPts val="1200"/>
              </a:spcBef>
              <a:spcAft>
                <a:spcPts val="0"/>
              </a:spcAft>
              <a:tabLst>
                <a:tab pos="720090" algn="l"/>
              </a:tabLst>
            </a:pPr>
            <a:r>
              <a:rPr lang="en-US" sz="2200" b="1" dirty="0">
                <a:latin typeface="+mj-lt"/>
                <a:ea typeface="Times New Roman" panose="02020603050405020304" pitchFamily="18" charset="0"/>
                <a:cs typeface="Times New Roman" panose="02020603050405020304" pitchFamily="18" charset="0"/>
              </a:rPr>
              <a:t>KHẮC PHỤC</a:t>
            </a:r>
            <a:r>
              <a:rPr lang="en-US" sz="2200" b="1" dirty="0">
                <a:effectLst/>
                <a:latin typeface="+mj-lt"/>
                <a:ea typeface="Times New Roman" panose="02020603050405020304" pitchFamily="18" charset="0"/>
                <a:cs typeface="Times New Roman" panose="02020603050405020304" pitchFamily="18" charset="0"/>
              </a:rPr>
              <a:t> HẠN CHẾ KHÁCH QUAN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0873" y="148302"/>
            <a:ext cx="526255" cy="526255"/>
          </a:xfrm>
          <a:prstGeom prst="rect">
            <a:avLst/>
          </a:prstGeom>
        </p:spPr>
      </p:pic>
      <p:sp>
        <p:nvSpPr>
          <p:cNvPr id="9" name="Title 3">
            <a:extLst>
              <a:ext uri="{FF2B5EF4-FFF2-40B4-BE49-F238E27FC236}">
                <a16:creationId xmlns:a16="http://schemas.microsoft.com/office/drawing/2014/main" id="{2F33DD36-A438-4721-B120-74DBA1E4407C}"/>
              </a:ext>
            </a:extLst>
          </p:cNvPr>
          <p:cNvSpPr txBox="1">
            <a:spLocks/>
          </p:cNvSpPr>
          <p:nvPr/>
        </p:nvSpPr>
        <p:spPr>
          <a:xfrm>
            <a:off x="139699" y="411429"/>
            <a:ext cx="9350673"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500" b="1" dirty="0" err="1">
                <a:solidFill>
                  <a:srgbClr val="002060"/>
                </a:solidFill>
                <a:effectLst/>
                <a:ea typeface="Times New Roman" panose="02020603050405020304" pitchFamily="18" charset="0"/>
                <a:cs typeface="Times New Roman" panose="02020603050405020304" pitchFamily="18" charset="0"/>
              </a:rPr>
              <a:t>Giải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pháp</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cải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thiện</a:t>
            </a:r>
            <a:endParaRPr lang="en-US" sz="2500" dirty="0">
              <a:solidFill>
                <a:srgbClr val="002060"/>
              </a:solidFill>
              <a:effectLst/>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7C53757-B56B-43A9-9A84-D144BD501CA9}"/>
              </a:ext>
            </a:extLst>
          </p:cNvPr>
          <p:cNvSpPr/>
          <p:nvPr/>
        </p:nvSpPr>
        <p:spPr>
          <a:xfrm>
            <a:off x="0" y="2061713"/>
            <a:ext cx="10746994" cy="37179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effectLst/>
                <a:latin typeface="+mj-lt"/>
                <a:ea typeface="Times New Roman" panose="02020603050405020304" pitchFamily="18" charset="0"/>
              </a:rPr>
              <a:t>Đắk</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Nông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cần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tập</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trung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các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nguồn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lực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và</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tranh</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thủ</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các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nguồn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lực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từ</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trung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ương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để</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xây</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dựng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hoàn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thiện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hệ</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thống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cơ</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sở</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hạ</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tầng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đặc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biệt</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là</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hạ</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tầng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giao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thông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liên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vùng</a:t>
            </a:r>
            <a:r>
              <a:rPr lang="en-US" sz="2000" dirty="0">
                <a:solidFill>
                  <a:srgbClr val="002060"/>
                </a:solidFill>
                <a:effectLst/>
                <a:latin typeface="+mj-lt"/>
                <a:ea typeface="Times New Roman" panose="02020603050405020304" pitchFamily="18" charset="0"/>
              </a:rPr>
              <a:t>.</a:t>
            </a: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latin typeface="+mj-lt"/>
                <a:ea typeface="Times New Roman" panose="02020603050405020304" pitchFamily="18" charset="0"/>
              </a:rPr>
              <a:t>C</a:t>
            </a:r>
            <a:r>
              <a:rPr lang="en-US" sz="2000" dirty="0" err="1">
                <a:solidFill>
                  <a:srgbClr val="002060"/>
                </a:solidFill>
                <a:effectLst/>
                <a:latin typeface="+mj-lt"/>
                <a:ea typeface="Times New Roman" panose="02020603050405020304" pitchFamily="18" charset="0"/>
              </a:rPr>
              <a:t>ần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xây</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dựng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chiến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lược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và</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lộ</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trình</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đào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tạo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nguồn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nhân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lực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trong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ngắn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và</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dài</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hạn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để</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đảm</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bảo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nguồn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cung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lao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động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cho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các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dự</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án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đầu</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tư</a:t>
            </a:r>
            <a:r>
              <a:rPr lang="en-US" sz="2000" dirty="0">
                <a:solidFill>
                  <a:srgbClr val="002060"/>
                </a:solidFill>
                <a:effectLst/>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theo</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định</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hướng</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phát</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triển</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Boxit</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nhôm</a:t>
            </a:r>
            <a:r>
              <a:rPr lang="en-US" sz="2000" dirty="0">
                <a:solidFill>
                  <a:srgbClr val="002060"/>
                </a:solidFill>
                <a:latin typeface="+mj-lt"/>
                <a:ea typeface="Times New Roman" panose="02020603050405020304" pitchFamily="18" charset="0"/>
              </a:rPr>
              <a:t>)</a:t>
            </a:r>
          </a:p>
          <a:p>
            <a:pPr marL="742950" marR="0" indent="-285750" algn="just">
              <a:spcBef>
                <a:spcPts val="1800"/>
              </a:spcBef>
              <a:spcAft>
                <a:spcPts val="0"/>
              </a:spcAft>
              <a:buFont typeface="Wingdings" panose="05000000000000000000" pitchFamily="2" charset="2"/>
              <a:buChar char="§"/>
              <a:tabLst>
                <a:tab pos="720090" algn="l"/>
              </a:tabLst>
            </a:pPr>
            <a:r>
              <a:rPr lang="nl-NL" sz="2000" dirty="0">
                <a:solidFill>
                  <a:srgbClr val="002060"/>
                </a:solidFill>
                <a:latin typeface="+mj-lt"/>
                <a:ea typeface="Times New Roman" panose="02020603050405020304" pitchFamily="18" charset="0"/>
              </a:rPr>
              <a:t>T</a:t>
            </a:r>
            <a:r>
              <a:rPr lang="nl-NL" sz="2000" dirty="0">
                <a:solidFill>
                  <a:srgbClr val="002060"/>
                </a:solidFill>
                <a:effectLst/>
                <a:latin typeface="+mj-lt"/>
                <a:ea typeface="Times New Roman" panose="02020603050405020304" pitchFamily="18" charset="0"/>
              </a:rPr>
              <a:t>ập trung các giải pháp để nâng cao trình độ dân trí</a:t>
            </a:r>
            <a:r>
              <a:rPr lang="en-US" sz="2000" dirty="0">
                <a:solidFill>
                  <a:srgbClr val="002060"/>
                </a:solidFill>
                <a:effectLst/>
                <a:latin typeface="+mj-lt"/>
                <a:ea typeface="Times New Roman" panose="02020603050405020304" pitchFamily="18" charset="0"/>
              </a:rPr>
              <a:t>. </a:t>
            </a:r>
            <a:r>
              <a:rPr lang="nl-NL" sz="2000" dirty="0">
                <a:solidFill>
                  <a:srgbClr val="002060"/>
                </a:solidFill>
                <a:effectLst/>
                <a:latin typeface="+mj-lt"/>
                <a:ea typeface="Times New Roman" panose="02020603050405020304" pitchFamily="18" charset="0"/>
              </a:rPr>
              <a:t>Mặc dù đây không làm yếu tố tác động trực tiếp và rõ nét nhất đến môi trường đầu tư của tỉnh nhưng trình độ dân trí thấp kéo theo nhiều hệ luỵ khác</a:t>
            </a:r>
            <a:endParaRPr lang="en-US" sz="2000" dirty="0">
              <a:solidFill>
                <a:srgbClr val="002060"/>
              </a:solidFill>
              <a:latin typeface="+mj-lt"/>
              <a:ea typeface="Times New Roman" panose="02020603050405020304" pitchFamily="18" charset="0"/>
            </a:endParaRPr>
          </a:p>
          <a:p>
            <a:pPr marL="457200" marR="0" algn="just">
              <a:spcBef>
                <a:spcPts val="1800"/>
              </a:spcBef>
              <a:spcAft>
                <a:spcPts val="0"/>
              </a:spcAft>
              <a:tabLst>
                <a:tab pos="720090" algn="l"/>
              </a:tabLst>
            </a:pPr>
            <a:endParaRPr lang="en-US" sz="2000" dirty="0">
              <a:solidFill>
                <a:srgbClr val="002060"/>
              </a:solidFill>
              <a:effectLst/>
              <a:ea typeface="Times New Roman" panose="02020603050405020304" pitchFamily="18" charset="0"/>
              <a:cs typeface="Times New Roman" panose="02020603050405020304" pitchFamily="18" charset="0"/>
            </a:endParaRPr>
          </a:p>
          <a:p>
            <a:pPr marL="0" marR="0">
              <a:spcBef>
                <a:spcPts val="1800"/>
              </a:spcBef>
              <a:spcAft>
                <a:spcPts val="0"/>
              </a:spcAft>
            </a:pPr>
            <a:r>
              <a:rPr lang="en-US" sz="2000" dirty="0">
                <a:solidFill>
                  <a:srgbClr val="002060"/>
                </a:solidFill>
                <a:effectLst/>
                <a:ea typeface="Times New Roman" panose="02020603050405020304" pitchFamily="18" charset="0"/>
              </a:rPr>
              <a:t> </a:t>
            </a:r>
          </a:p>
        </p:txBody>
      </p:sp>
    </p:spTree>
    <p:extLst>
      <p:ext uri="{BB962C8B-B14F-4D97-AF65-F5344CB8AC3E}">
        <p14:creationId xmlns:p14="http://schemas.microsoft.com/office/powerpoint/2010/main" val="3736601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additive="base">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13">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5">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7">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9">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1">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82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F235C0FD-91A5-436A-B8C2-0CA2B5BB4728}"/>
              </a:ext>
            </a:extLst>
          </p:cNvPr>
          <p:cNvPicPr>
            <a:picLocks noChangeAspect="1"/>
          </p:cNvPicPr>
          <p:nvPr/>
        </p:nvPicPr>
        <p:blipFill>
          <a:blip r:embed="rId2"/>
          <a:stretch>
            <a:fillRect/>
          </a:stretch>
        </p:blipFill>
        <p:spPr>
          <a:xfrm>
            <a:off x="446534" y="601200"/>
            <a:ext cx="5976394" cy="5799600"/>
          </a:xfrm>
          <a:prstGeom prst="rect">
            <a:avLst/>
          </a:prstGeom>
        </p:spPr>
      </p:pic>
      <p:sp>
        <p:nvSpPr>
          <p:cNvPr id="15" name="Title 3">
            <a:extLst>
              <a:ext uri="{FF2B5EF4-FFF2-40B4-BE49-F238E27FC236}">
                <a16:creationId xmlns:a16="http://schemas.microsoft.com/office/drawing/2014/main" id="{68C9234A-2DB8-4E9F-A01E-F0DAA282134F}"/>
              </a:ext>
            </a:extLst>
          </p:cNvPr>
          <p:cNvSpPr>
            <a:spLocks noGrp="1"/>
          </p:cNvSpPr>
          <p:nvPr>
            <p:ph type="title"/>
          </p:nvPr>
        </p:nvSpPr>
        <p:spPr>
          <a:xfrm>
            <a:off x="6556138" y="1552756"/>
            <a:ext cx="4520655" cy="1408470"/>
          </a:xfrm>
        </p:spPr>
        <p:txBody>
          <a:bodyPr vert="horz" lIns="91440" tIns="45720" rIns="91440" bIns="45720" rtlCol="0" anchor="b">
            <a:noAutofit/>
          </a:bodyPr>
          <a:lstStyle/>
          <a:p>
            <a:pPr algn="r">
              <a:lnSpc>
                <a:spcPct val="90000"/>
              </a:lnSpc>
            </a:pPr>
            <a:r>
              <a:rPr lang="en-US" sz="4500" b="0" kern="1200" cap="all" dirty="0" err="1">
                <a:solidFill>
                  <a:srgbClr val="002060"/>
                </a:solidFill>
                <a:latin typeface="+mj-lt"/>
                <a:ea typeface="+mj-ea"/>
                <a:cs typeface="+mj-cs"/>
              </a:rPr>
              <a:t>Trân</a:t>
            </a:r>
            <a:r>
              <a:rPr lang="en-US" sz="4500" b="0" kern="1200" cap="all" dirty="0">
                <a:solidFill>
                  <a:srgbClr val="002060"/>
                </a:solidFill>
                <a:latin typeface="+mj-lt"/>
                <a:ea typeface="+mj-ea"/>
                <a:cs typeface="+mj-cs"/>
              </a:rPr>
              <a:t> </a:t>
            </a:r>
            <a:r>
              <a:rPr lang="en-US" sz="4500" b="0" kern="1200" cap="all" dirty="0" err="1">
                <a:solidFill>
                  <a:srgbClr val="002060"/>
                </a:solidFill>
                <a:latin typeface="+mj-lt"/>
                <a:ea typeface="+mj-ea"/>
                <a:cs typeface="+mj-cs"/>
              </a:rPr>
              <a:t>trọng</a:t>
            </a:r>
            <a:r>
              <a:rPr lang="en-US" sz="4500" b="0" kern="1200" cap="all" dirty="0">
                <a:solidFill>
                  <a:srgbClr val="002060"/>
                </a:solidFill>
                <a:latin typeface="+mj-lt"/>
                <a:ea typeface="+mj-ea"/>
                <a:cs typeface="+mj-cs"/>
              </a:rPr>
              <a:t> </a:t>
            </a:r>
            <a:br>
              <a:rPr lang="en-US" sz="4500" b="0" kern="1200" cap="all" dirty="0">
                <a:solidFill>
                  <a:srgbClr val="002060"/>
                </a:solidFill>
                <a:latin typeface="+mj-lt"/>
                <a:ea typeface="+mj-ea"/>
                <a:cs typeface="+mj-cs"/>
              </a:rPr>
            </a:br>
            <a:r>
              <a:rPr lang="en-US" sz="4500" b="0" kern="1200" cap="all" dirty="0" err="1">
                <a:solidFill>
                  <a:srgbClr val="002060"/>
                </a:solidFill>
                <a:latin typeface="+mj-lt"/>
                <a:ea typeface="+mj-ea"/>
                <a:cs typeface="+mj-cs"/>
              </a:rPr>
              <a:t>cảm</a:t>
            </a:r>
            <a:r>
              <a:rPr lang="en-US" sz="4500" b="0" kern="1200" cap="all" dirty="0">
                <a:solidFill>
                  <a:srgbClr val="002060"/>
                </a:solidFill>
                <a:latin typeface="+mj-lt"/>
                <a:ea typeface="+mj-ea"/>
                <a:cs typeface="+mj-cs"/>
              </a:rPr>
              <a:t> </a:t>
            </a:r>
            <a:r>
              <a:rPr lang="en-US" sz="4500" b="0" kern="1200" cap="all" dirty="0" err="1">
                <a:solidFill>
                  <a:srgbClr val="002060"/>
                </a:solidFill>
                <a:latin typeface="+mj-lt"/>
                <a:ea typeface="+mj-ea"/>
                <a:cs typeface="+mj-cs"/>
              </a:rPr>
              <a:t>ơn</a:t>
            </a:r>
            <a:endParaRPr lang="en-US" sz="4500" b="0" kern="1200" cap="all" dirty="0">
              <a:solidFill>
                <a:srgbClr val="002060"/>
              </a:solidFill>
              <a:latin typeface="+mj-lt"/>
              <a:ea typeface="+mj-ea"/>
              <a:cs typeface="+mj-cs"/>
            </a:endParaRPr>
          </a:p>
        </p:txBody>
      </p:sp>
    </p:spTree>
    <p:extLst>
      <p:ext uri="{BB962C8B-B14F-4D97-AF65-F5344CB8AC3E}">
        <p14:creationId xmlns:p14="http://schemas.microsoft.com/office/powerpoint/2010/main" val="41882793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99E6A76-F6C4-445A-8453-9E170339188B}"/>
              </a:ext>
            </a:extLst>
          </p:cNvPr>
          <p:cNvSpPr>
            <a:spLocks noGrp="1"/>
          </p:cNvSpPr>
          <p:nvPr>
            <p:ph type="sldNum" sz="quarter" idx="12"/>
          </p:nvPr>
        </p:nvSpPr>
        <p:spPr/>
        <p:txBody>
          <a:bodyPr/>
          <a:lstStyle/>
          <a:p>
            <a:fld id="{3A98EE3D-8CD1-4C3F-BD1C-C98C9596463C}" type="slidenum">
              <a:rPr lang="en-US" smtClean="0"/>
              <a:t>2</a:t>
            </a:fld>
            <a:endParaRPr lang="en-US" dirty="0"/>
          </a:p>
        </p:txBody>
      </p:sp>
      <p:sp>
        <p:nvSpPr>
          <p:cNvPr id="10" name="Title 3">
            <a:extLst>
              <a:ext uri="{FF2B5EF4-FFF2-40B4-BE49-F238E27FC236}">
                <a16:creationId xmlns:a16="http://schemas.microsoft.com/office/drawing/2014/main" id="{E711F967-46F9-4EA5-821C-69B411F19388}"/>
              </a:ext>
            </a:extLst>
          </p:cNvPr>
          <p:cNvSpPr>
            <a:spLocks noGrp="1"/>
          </p:cNvSpPr>
          <p:nvPr>
            <p:ph type="ctrTitle"/>
          </p:nvPr>
        </p:nvSpPr>
        <p:spPr>
          <a:xfrm>
            <a:off x="597875" y="361051"/>
            <a:ext cx="5727760" cy="876610"/>
          </a:xfrm>
        </p:spPr>
        <p:txBody>
          <a:bodyPr anchor="ctr">
            <a:normAutofit/>
          </a:bodyPr>
          <a:lstStyle/>
          <a:p>
            <a:r>
              <a:rPr lang="en-US" sz="2800" b="1" dirty="0">
                <a:solidFill>
                  <a:srgbClr val="002060"/>
                </a:solidFill>
              </a:rPr>
              <a:t>PCI </a:t>
            </a:r>
            <a:r>
              <a:rPr lang="en-US" sz="2800" b="1" dirty="0" err="1">
                <a:solidFill>
                  <a:srgbClr val="002060"/>
                </a:solidFill>
              </a:rPr>
              <a:t>tỉnh</a:t>
            </a:r>
            <a:r>
              <a:rPr lang="en-US" sz="2800" b="1" dirty="0">
                <a:solidFill>
                  <a:srgbClr val="002060"/>
                </a:solidFill>
              </a:rPr>
              <a:t> </a:t>
            </a:r>
            <a:r>
              <a:rPr lang="en-US" sz="2800" b="1" dirty="0" err="1">
                <a:solidFill>
                  <a:srgbClr val="002060"/>
                </a:solidFill>
              </a:rPr>
              <a:t>đắk</a:t>
            </a:r>
            <a:r>
              <a:rPr lang="en-US" sz="2800" b="1" dirty="0">
                <a:solidFill>
                  <a:srgbClr val="002060"/>
                </a:solidFill>
              </a:rPr>
              <a:t> </a:t>
            </a:r>
            <a:r>
              <a:rPr lang="en-US" sz="2800" b="1" dirty="0" err="1">
                <a:solidFill>
                  <a:srgbClr val="002060"/>
                </a:solidFill>
              </a:rPr>
              <a:t>nông</a:t>
            </a:r>
            <a:endParaRPr lang="vi-VN" sz="2800" b="1" dirty="0">
              <a:solidFill>
                <a:srgbClr val="002060"/>
              </a:solidFill>
            </a:endParaRPr>
          </a:p>
        </p:txBody>
      </p:sp>
      <p:sp>
        <p:nvSpPr>
          <p:cNvPr id="2" name="TextBox 1"/>
          <p:cNvSpPr txBox="1"/>
          <p:nvPr/>
        </p:nvSpPr>
        <p:spPr>
          <a:xfrm rot="10800000" flipH="1" flipV="1">
            <a:off x="581190" y="1394702"/>
            <a:ext cx="5498124" cy="5863144"/>
          </a:xfrm>
          <a:prstGeom prst="rect">
            <a:avLst/>
          </a:prstGeom>
          <a:noFill/>
        </p:spPr>
        <p:txBody>
          <a:bodyPr wrap="square" rtlCol="0">
            <a:spAutoFit/>
          </a:bodyPr>
          <a:lstStyle/>
          <a:p>
            <a:pPr marL="285750" indent="-285750" algn="just">
              <a:spcBef>
                <a:spcPts val="1800"/>
              </a:spcBef>
              <a:buClr>
                <a:srgbClr val="00B050"/>
              </a:buClr>
              <a:buFont typeface="Wingdings" panose="05000000000000000000" pitchFamily="2" charset="2"/>
              <a:buChar char="§"/>
            </a:pPr>
            <a:r>
              <a:rPr lang="en-US" sz="2000" dirty="0" err="1"/>
              <a:t>Đắk</a:t>
            </a:r>
            <a:r>
              <a:rPr lang="en-US" sz="2000" dirty="0"/>
              <a:t> </a:t>
            </a:r>
            <a:r>
              <a:rPr lang="en-US" sz="2000" dirty="0" err="1"/>
              <a:t>Nông</a:t>
            </a:r>
            <a:r>
              <a:rPr lang="en-US" sz="2000" dirty="0"/>
              <a:t> </a:t>
            </a:r>
            <a:r>
              <a:rPr lang="en-US" sz="2000" dirty="0" err="1"/>
              <a:t>luôn</a:t>
            </a:r>
            <a:r>
              <a:rPr lang="en-US" sz="2000" dirty="0"/>
              <a:t> </a:t>
            </a:r>
            <a:r>
              <a:rPr lang="en-US" sz="2000" dirty="0" err="1"/>
              <a:t>nằm</a:t>
            </a:r>
            <a:r>
              <a:rPr lang="en-US" sz="2000" dirty="0"/>
              <a:t> </a:t>
            </a:r>
            <a:r>
              <a:rPr lang="en-US" sz="2000" dirty="0" err="1"/>
              <a:t>trong</a:t>
            </a:r>
            <a:r>
              <a:rPr lang="en-US" sz="2000" dirty="0"/>
              <a:t> </a:t>
            </a:r>
            <a:r>
              <a:rPr lang="en-US" sz="2000" dirty="0" err="1"/>
              <a:t>nhóm</a:t>
            </a:r>
            <a:r>
              <a:rPr lang="en-US" sz="2000" dirty="0"/>
              <a:t> </a:t>
            </a:r>
            <a:r>
              <a:rPr lang="en-US" sz="2000" dirty="0" err="1"/>
              <a:t>Thấp</a:t>
            </a:r>
            <a:r>
              <a:rPr lang="en-US" sz="2000" dirty="0"/>
              <a:t>/</a:t>
            </a:r>
            <a:r>
              <a:rPr lang="en-US" sz="2000" dirty="0" err="1"/>
              <a:t>hoặc</a:t>
            </a:r>
            <a:r>
              <a:rPr lang="en-US" sz="2000" dirty="0"/>
              <a:t> </a:t>
            </a:r>
            <a:r>
              <a:rPr lang="en-US" sz="2000" dirty="0" err="1"/>
              <a:t>Tương</a:t>
            </a:r>
            <a:r>
              <a:rPr lang="en-US" sz="2000" dirty="0"/>
              <a:t> </a:t>
            </a:r>
            <a:r>
              <a:rPr lang="en-US" sz="2000" dirty="0" err="1"/>
              <a:t>đối</a:t>
            </a:r>
            <a:r>
              <a:rPr lang="en-US" sz="2000" dirty="0"/>
              <a:t> </a:t>
            </a:r>
            <a:r>
              <a:rPr lang="en-US" sz="2000" dirty="0" err="1"/>
              <a:t>thấp</a:t>
            </a:r>
            <a:r>
              <a:rPr lang="en-US" sz="2000" dirty="0"/>
              <a:t> (</a:t>
            </a:r>
            <a:r>
              <a:rPr lang="en-US" sz="2000" dirty="0" err="1"/>
              <a:t>xếp</a:t>
            </a:r>
            <a:r>
              <a:rPr lang="en-US" sz="2000" dirty="0"/>
              <a:t> </a:t>
            </a:r>
            <a:r>
              <a:rPr lang="en-US" sz="2000" dirty="0" err="1"/>
              <a:t>hạng</a:t>
            </a:r>
            <a:r>
              <a:rPr lang="en-US" sz="2000" dirty="0"/>
              <a:t> </a:t>
            </a:r>
            <a:r>
              <a:rPr lang="en-US" sz="2000" dirty="0" err="1"/>
              <a:t>từ</a:t>
            </a:r>
            <a:r>
              <a:rPr lang="en-US" sz="2000" dirty="0"/>
              <a:t> 60-63 </a:t>
            </a:r>
            <a:r>
              <a:rPr lang="en-US" sz="2000" dirty="0" err="1"/>
              <a:t>tỉnh</a:t>
            </a:r>
            <a:r>
              <a:rPr lang="en-US" sz="2000" dirty="0"/>
              <a:t>/</a:t>
            </a:r>
            <a:r>
              <a:rPr lang="en-US" sz="2000" dirty="0" err="1"/>
              <a:t>thành</a:t>
            </a:r>
            <a:r>
              <a:rPr lang="en-US" sz="2000" dirty="0"/>
              <a:t> </a:t>
            </a:r>
            <a:r>
              <a:rPr lang="en-US" sz="2000" dirty="0" err="1"/>
              <a:t>phố</a:t>
            </a:r>
            <a:r>
              <a:rPr lang="en-US" sz="2000" dirty="0"/>
              <a:t>)</a:t>
            </a:r>
          </a:p>
          <a:p>
            <a:pPr marL="285750" indent="-285750" algn="just">
              <a:spcBef>
                <a:spcPts val="1800"/>
              </a:spcBef>
              <a:buClr>
                <a:srgbClr val="00B050"/>
              </a:buClr>
              <a:buFont typeface="Wingdings" panose="05000000000000000000" pitchFamily="2" charset="2"/>
              <a:buChar char="§"/>
            </a:pPr>
            <a:r>
              <a:rPr lang="en-US" sz="2000" dirty="0" err="1"/>
              <a:t>Thứ</a:t>
            </a:r>
            <a:r>
              <a:rPr lang="en-US" sz="2000" dirty="0"/>
              <a:t> </a:t>
            </a:r>
            <a:r>
              <a:rPr lang="en-US" sz="2000" dirty="0" err="1"/>
              <a:t>hạng</a:t>
            </a:r>
            <a:r>
              <a:rPr lang="en-US" sz="2000" dirty="0"/>
              <a:t> </a:t>
            </a:r>
            <a:r>
              <a:rPr lang="en-US" sz="2000" dirty="0" err="1"/>
              <a:t>có</a:t>
            </a:r>
            <a:r>
              <a:rPr lang="en-US" sz="2000" dirty="0"/>
              <a:t> </a:t>
            </a:r>
            <a:r>
              <a:rPr lang="en-US" sz="2000" dirty="0" err="1"/>
              <a:t>được</a:t>
            </a:r>
            <a:r>
              <a:rPr lang="en-US" sz="2000" dirty="0"/>
              <a:t> </a:t>
            </a:r>
            <a:r>
              <a:rPr lang="en-US" sz="2000" dirty="0" err="1"/>
              <a:t>cải</a:t>
            </a:r>
            <a:r>
              <a:rPr lang="en-US" sz="2000" dirty="0"/>
              <a:t> </a:t>
            </a:r>
            <a:r>
              <a:rPr lang="en-US" sz="2000" dirty="0" err="1"/>
              <a:t>thiện</a:t>
            </a:r>
            <a:r>
              <a:rPr lang="en-US" sz="2000" dirty="0"/>
              <a:t> (</a:t>
            </a:r>
            <a:r>
              <a:rPr lang="en-US" sz="2000" dirty="0" err="1"/>
              <a:t>từ</a:t>
            </a:r>
            <a:r>
              <a:rPr lang="en-US" sz="2000" dirty="0"/>
              <a:t> </a:t>
            </a:r>
            <a:r>
              <a:rPr lang="en-US" sz="2000" dirty="0" err="1"/>
              <a:t>hạng</a:t>
            </a:r>
            <a:r>
              <a:rPr lang="en-US" sz="2000" dirty="0"/>
              <a:t> 63 </a:t>
            </a:r>
            <a:r>
              <a:rPr lang="en-US" sz="2000" dirty="0" err="1"/>
              <a:t>năm</a:t>
            </a:r>
            <a:r>
              <a:rPr lang="en-US" sz="2000" dirty="0"/>
              <a:t> 2018 </a:t>
            </a:r>
            <a:r>
              <a:rPr lang="en-US" sz="2000" dirty="0" err="1"/>
              <a:t>lên</a:t>
            </a:r>
            <a:r>
              <a:rPr lang="en-US" sz="2000" dirty="0"/>
              <a:t> </a:t>
            </a:r>
            <a:r>
              <a:rPr lang="en-US" sz="2000" dirty="0" err="1"/>
              <a:t>hạng</a:t>
            </a:r>
            <a:r>
              <a:rPr lang="en-US" sz="2000" dirty="0"/>
              <a:t> 60 </a:t>
            </a:r>
            <a:r>
              <a:rPr lang="en-US" sz="2000" dirty="0" err="1"/>
              <a:t>năm</a:t>
            </a:r>
            <a:r>
              <a:rPr lang="en-US" sz="2000" dirty="0"/>
              <a:t> 2020). </a:t>
            </a:r>
            <a:r>
              <a:rPr lang="en-US" sz="2000" dirty="0" err="1"/>
              <a:t>Mức</a:t>
            </a:r>
            <a:r>
              <a:rPr lang="en-US" sz="2000" dirty="0"/>
              <a:t> </a:t>
            </a:r>
            <a:r>
              <a:rPr lang="en-US" sz="2000" dirty="0" err="1"/>
              <a:t>độ</a:t>
            </a:r>
            <a:r>
              <a:rPr lang="en-US" sz="2000" dirty="0"/>
              <a:t> </a:t>
            </a:r>
            <a:r>
              <a:rPr lang="en-US" sz="2000" dirty="0" err="1"/>
              <a:t>cải</a:t>
            </a:r>
            <a:r>
              <a:rPr lang="en-US" sz="2000" dirty="0"/>
              <a:t> </a:t>
            </a:r>
            <a:r>
              <a:rPr lang="en-US" sz="2000" dirty="0" err="1"/>
              <a:t>thiện</a:t>
            </a:r>
            <a:r>
              <a:rPr lang="en-US" sz="2000" dirty="0"/>
              <a:t> </a:t>
            </a:r>
            <a:r>
              <a:rPr lang="en-US" sz="2000" dirty="0" err="1"/>
              <a:t>đó</a:t>
            </a:r>
            <a:r>
              <a:rPr lang="en-US" sz="2000" dirty="0"/>
              <a:t> </a:t>
            </a:r>
            <a:r>
              <a:rPr lang="en-US" sz="2000" dirty="0" err="1"/>
              <a:t>là</a:t>
            </a:r>
            <a:r>
              <a:rPr lang="en-US" sz="2000" dirty="0"/>
              <a:t> </a:t>
            </a:r>
            <a:r>
              <a:rPr lang="en-US" sz="2000" dirty="0" err="1"/>
              <a:t>không</a:t>
            </a:r>
            <a:r>
              <a:rPr lang="en-US" sz="2000" dirty="0"/>
              <a:t> </a:t>
            </a:r>
            <a:r>
              <a:rPr lang="en-US" sz="2000" dirty="0" err="1"/>
              <a:t>đáng</a:t>
            </a:r>
            <a:r>
              <a:rPr lang="en-US" sz="2000" dirty="0"/>
              <a:t> </a:t>
            </a:r>
            <a:r>
              <a:rPr lang="en-US" sz="2000" dirty="0" err="1"/>
              <a:t>kể</a:t>
            </a:r>
            <a:endParaRPr lang="en-US" sz="2000" dirty="0"/>
          </a:p>
          <a:p>
            <a:pPr marL="285750" indent="-285750" algn="just">
              <a:spcBef>
                <a:spcPts val="1800"/>
              </a:spcBef>
              <a:buClr>
                <a:srgbClr val="00B050"/>
              </a:buClr>
              <a:buFont typeface="Wingdings" panose="05000000000000000000" pitchFamily="2" charset="2"/>
              <a:buChar char="§"/>
            </a:pPr>
            <a:r>
              <a:rPr lang="en-US" sz="2000" dirty="0" err="1"/>
              <a:t>Tổng</a:t>
            </a:r>
            <a:r>
              <a:rPr lang="en-US" sz="2000" dirty="0"/>
              <a:t> </a:t>
            </a:r>
            <a:r>
              <a:rPr lang="en-US" sz="2000" dirty="0" err="1"/>
              <a:t>điểm</a:t>
            </a:r>
            <a:r>
              <a:rPr lang="en-US" sz="2000" dirty="0"/>
              <a:t> </a:t>
            </a:r>
            <a:r>
              <a:rPr lang="en-US" sz="2000" dirty="0" err="1"/>
              <a:t>số</a:t>
            </a:r>
            <a:r>
              <a:rPr lang="en-US" sz="2000" dirty="0"/>
              <a:t> PCI </a:t>
            </a:r>
            <a:r>
              <a:rPr lang="en-US" sz="2000" dirty="0" err="1"/>
              <a:t>của</a:t>
            </a:r>
            <a:r>
              <a:rPr lang="en-US" sz="2000" dirty="0"/>
              <a:t> </a:t>
            </a:r>
            <a:r>
              <a:rPr lang="en-US" sz="2000" dirty="0" err="1"/>
              <a:t>tỉnh</a:t>
            </a:r>
            <a:r>
              <a:rPr lang="en-US" sz="2000" dirty="0"/>
              <a:t> </a:t>
            </a:r>
            <a:r>
              <a:rPr lang="en-US" sz="2000" dirty="0" err="1"/>
              <a:t>Đắk</a:t>
            </a:r>
            <a:r>
              <a:rPr lang="en-US" sz="2000" dirty="0"/>
              <a:t> </a:t>
            </a:r>
            <a:r>
              <a:rPr lang="en-US" sz="2000" dirty="0" err="1"/>
              <a:t>Nông</a:t>
            </a:r>
            <a:r>
              <a:rPr lang="en-US" sz="2000" dirty="0"/>
              <a:t> </a:t>
            </a:r>
            <a:r>
              <a:rPr lang="en-US" sz="2000" dirty="0" err="1"/>
              <a:t>đều</a:t>
            </a:r>
            <a:r>
              <a:rPr lang="en-US" sz="2000" dirty="0"/>
              <a:t> </a:t>
            </a:r>
            <a:r>
              <a:rPr lang="en-US" sz="2000" dirty="0" err="1"/>
              <a:t>có</a:t>
            </a:r>
            <a:r>
              <a:rPr lang="en-US" sz="2000" dirty="0"/>
              <a:t> </a:t>
            </a:r>
            <a:r>
              <a:rPr lang="en-US" sz="2000" dirty="0" err="1"/>
              <a:t>sự</a:t>
            </a:r>
            <a:r>
              <a:rPr lang="en-US" sz="2000" dirty="0"/>
              <a:t> </a:t>
            </a:r>
            <a:r>
              <a:rPr lang="en-US" sz="2000" dirty="0" err="1"/>
              <a:t>tăng</a:t>
            </a:r>
            <a:r>
              <a:rPr lang="en-US" sz="2000" dirty="0"/>
              <a:t> </a:t>
            </a:r>
            <a:r>
              <a:rPr lang="en-US" sz="2000" dirty="0" err="1"/>
              <a:t>lên</a:t>
            </a:r>
            <a:r>
              <a:rPr lang="en-US" sz="2000" dirty="0"/>
              <a:t> qua </a:t>
            </a:r>
            <a:r>
              <a:rPr lang="en-US" sz="2000" dirty="0" err="1"/>
              <a:t>các</a:t>
            </a:r>
            <a:r>
              <a:rPr lang="en-US" sz="2000" dirty="0"/>
              <a:t> </a:t>
            </a:r>
            <a:r>
              <a:rPr lang="en-US" sz="2000" dirty="0" err="1"/>
              <a:t>năm</a:t>
            </a:r>
            <a:r>
              <a:rPr lang="en-US" sz="2000" dirty="0"/>
              <a:t> (</a:t>
            </a:r>
            <a:r>
              <a:rPr lang="en-US" sz="2000" dirty="0" err="1"/>
              <a:t>năm</a:t>
            </a:r>
            <a:r>
              <a:rPr lang="en-US" sz="2000" dirty="0"/>
              <a:t> 2016 </a:t>
            </a:r>
            <a:r>
              <a:rPr lang="en-US" sz="2000" dirty="0" err="1"/>
              <a:t>là</a:t>
            </a:r>
            <a:r>
              <a:rPr lang="en-US" sz="2000" dirty="0"/>
              <a:t> 53,63 </a:t>
            </a:r>
            <a:r>
              <a:rPr lang="en-US" sz="2000" dirty="0" err="1"/>
              <a:t>điểm</a:t>
            </a:r>
            <a:r>
              <a:rPr lang="en-US" sz="2000" dirty="0"/>
              <a:t>, </a:t>
            </a:r>
            <a:r>
              <a:rPr lang="en-US" sz="2000" dirty="0" err="1"/>
              <a:t>năm</a:t>
            </a:r>
            <a:r>
              <a:rPr lang="en-US" sz="2000" dirty="0"/>
              <a:t> 2020 </a:t>
            </a:r>
            <a:r>
              <a:rPr lang="en-US" sz="2000" dirty="0" err="1"/>
              <a:t>là</a:t>
            </a:r>
            <a:r>
              <a:rPr lang="en-US" sz="2000" dirty="0"/>
              <a:t> 61,96 </a:t>
            </a:r>
            <a:r>
              <a:rPr lang="en-US" sz="2000" dirty="0" err="1"/>
              <a:t>điểm</a:t>
            </a:r>
            <a:r>
              <a:rPr lang="en-US" sz="2000" dirty="0"/>
              <a:t>). </a:t>
            </a:r>
          </a:p>
          <a:p>
            <a:pPr marL="285750" indent="-285750" algn="just">
              <a:spcBef>
                <a:spcPts val="1800"/>
              </a:spcBef>
              <a:buClr>
                <a:srgbClr val="00B050"/>
              </a:buClr>
              <a:buFont typeface="Wingdings" panose="05000000000000000000" pitchFamily="2" charset="2"/>
              <a:buChar char="§"/>
            </a:pPr>
            <a:r>
              <a:rPr lang="en-US" sz="2000" dirty="0" err="1"/>
              <a:t>Đặc</a:t>
            </a:r>
            <a:r>
              <a:rPr lang="en-US" sz="2000" dirty="0"/>
              <a:t> </a:t>
            </a:r>
            <a:r>
              <a:rPr lang="en-US" sz="2000" dirty="0" err="1"/>
              <a:t>biệt</a:t>
            </a:r>
            <a:r>
              <a:rPr lang="en-US" sz="2000" dirty="0"/>
              <a:t> </a:t>
            </a:r>
            <a:r>
              <a:rPr lang="en-US" sz="2000" dirty="0" err="1"/>
              <a:t>trong</a:t>
            </a:r>
            <a:r>
              <a:rPr lang="en-US" sz="2000" dirty="0"/>
              <a:t> </a:t>
            </a:r>
            <a:r>
              <a:rPr lang="en-US" sz="2000" dirty="0" err="1"/>
              <a:t>năm</a:t>
            </a:r>
            <a:r>
              <a:rPr lang="en-US" sz="2000" dirty="0"/>
              <a:t> 2020, </a:t>
            </a:r>
            <a:r>
              <a:rPr lang="en-US" sz="2000" dirty="0" err="1"/>
              <a:t>khu</a:t>
            </a:r>
            <a:r>
              <a:rPr lang="en-US" sz="2000" dirty="0"/>
              <a:t> </a:t>
            </a:r>
            <a:r>
              <a:rPr lang="en-US" sz="2000" dirty="0" err="1"/>
              <a:t>vực</a:t>
            </a:r>
            <a:r>
              <a:rPr lang="en-US" sz="2000" dirty="0"/>
              <a:t> </a:t>
            </a:r>
            <a:r>
              <a:rPr lang="en-US" sz="2000" dirty="0" err="1"/>
              <a:t>Tây</a:t>
            </a:r>
            <a:r>
              <a:rPr lang="en-US" sz="2000" dirty="0"/>
              <a:t> </a:t>
            </a:r>
            <a:r>
              <a:rPr lang="en-US" sz="2000" dirty="0" err="1"/>
              <a:t>Nguyên</a:t>
            </a:r>
            <a:r>
              <a:rPr lang="en-US" sz="2000" dirty="0"/>
              <a:t> </a:t>
            </a:r>
            <a:r>
              <a:rPr lang="en-US" sz="2000" dirty="0" err="1"/>
              <a:t>đều</a:t>
            </a:r>
            <a:r>
              <a:rPr lang="en-US" sz="2000" dirty="0"/>
              <a:t> </a:t>
            </a:r>
            <a:r>
              <a:rPr lang="en-US" sz="2000" dirty="0" err="1"/>
              <a:t>có</a:t>
            </a:r>
            <a:r>
              <a:rPr lang="en-US" sz="2000" dirty="0"/>
              <a:t> </a:t>
            </a:r>
            <a:r>
              <a:rPr lang="en-US" sz="2000" dirty="0" err="1"/>
              <a:t>giảm</a:t>
            </a:r>
            <a:r>
              <a:rPr lang="en-US" sz="2000" dirty="0"/>
              <a:t> </a:t>
            </a:r>
            <a:r>
              <a:rPr lang="en-US" sz="2000" dirty="0" err="1"/>
              <a:t>điểm</a:t>
            </a:r>
            <a:r>
              <a:rPr lang="en-US" sz="2000" dirty="0"/>
              <a:t> </a:t>
            </a:r>
            <a:r>
              <a:rPr lang="en-US" sz="2000" dirty="0" err="1"/>
              <a:t>trong</a:t>
            </a:r>
            <a:r>
              <a:rPr lang="en-US" sz="2000" dirty="0"/>
              <a:t> </a:t>
            </a:r>
            <a:r>
              <a:rPr lang="en-US" sz="2000" dirty="0" err="1"/>
              <a:t>tổng</a:t>
            </a:r>
            <a:r>
              <a:rPr lang="en-US" sz="2000" dirty="0"/>
              <a:t> </a:t>
            </a:r>
            <a:r>
              <a:rPr lang="en-US" sz="2000" dirty="0" err="1"/>
              <a:t>điểm</a:t>
            </a:r>
            <a:r>
              <a:rPr lang="en-US" sz="2000" dirty="0"/>
              <a:t> PCI, </a:t>
            </a:r>
            <a:r>
              <a:rPr lang="en-US" sz="2000" dirty="0" err="1"/>
              <a:t>Đắk</a:t>
            </a:r>
            <a:r>
              <a:rPr lang="en-US" sz="2000" dirty="0"/>
              <a:t> </a:t>
            </a:r>
            <a:r>
              <a:rPr lang="en-US" sz="2000" dirty="0" err="1"/>
              <a:t>Nông</a:t>
            </a:r>
            <a:r>
              <a:rPr lang="en-US" sz="2000" dirty="0"/>
              <a:t> </a:t>
            </a:r>
            <a:r>
              <a:rPr lang="en-US" sz="2000" dirty="0" err="1"/>
              <a:t>lại</a:t>
            </a:r>
            <a:r>
              <a:rPr lang="en-US" sz="2000" dirty="0"/>
              <a:t> </a:t>
            </a:r>
            <a:r>
              <a:rPr lang="en-US" sz="2000" dirty="0" err="1"/>
              <a:t>có</a:t>
            </a:r>
            <a:r>
              <a:rPr lang="en-US" sz="2000" dirty="0"/>
              <a:t> </a:t>
            </a:r>
            <a:r>
              <a:rPr lang="en-US" sz="2000" dirty="0" err="1"/>
              <a:t>sự</a:t>
            </a:r>
            <a:r>
              <a:rPr lang="en-US" sz="2000" dirty="0"/>
              <a:t> </a:t>
            </a:r>
            <a:r>
              <a:rPr lang="en-US" sz="2000" dirty="0" err="1"/>
              <a:t>cải</a:t>
            </a:r>
            <a:r>
              <a:rPr lang="en-US" sz="2000" dirty="0"/>
              <a:t> </a:t>
            </a:r>
            <a:r>
              <a:rPr lang="en-US" sz="2000" dirty="0" err="1"/>
              <a:t>thiện</a:t>
            </a:r>
            <a:r>
              <a:rPr lang="en-US" sz="2000" dirty="0"/>
              <a:t> r</a:t>
            </a:r>
            <a:r>
              <a:rPr lang="vi-VN" sz="2000" dirty="0"/>
              <a:t>õ</a:t>
            </a:r>
            <a:r>
              <a:rPr lang="en-US" sz="2000" dirty="0"/>
              <a:t> </a:t>
            </a:r>
            <a:r>
              <a:rPr lang="en-US" sz="2000" dirty="0" err="1"/>
              <a:t>rệt</a:t>
            </a:r>
            <a:endParaRPr lang="en-US" sz="2000" dirty="0"/>
          </a:p>
          <a:p>
            <a:pPr algn="just">
              <a:spcBef>
                <a:spcPts val="1800"/>
              </a:spcBef>
              <a:buClr>
                <a:srgbClr val="00B050"/>
              </a:buClr>
            </a:pPr>
            <a:r>
              <a:rPr lang="en-US" sz="2000" dirty="0"/>
              <a:t> </a:t>
            </a:r>
            <a:br>
              <a:rPr lang="en-US" sz="2000" dirty="0"/>
            </a:br>
            <a:endParaRPr lang="en-US" sz="2000" dirty="0"/>
          </a:p>
          <a:p>
            <a:pPr marL="285750" indent="-285750" algn="just">
              <a:spcBef>
                <a:spcPts val="1800"/>
              </a:spcBef>
              <a:buClr>
                <a:srgbClr val="00B050"/>
              </a:buClr>
              <a:buFont typeface="Wingdings" panose="05000000000000000000" pitchFamily="2" charset="2"/>
              <a:buChar char="§"/>
            </a:pPr>
            <a:endParaRPr lang="en-US" sz="2000" dirty="0"/>
          </a:p>
        </p:txBody>
      </p:sp>
      <p:graphicFrame>
        <p:nvGraphicFramePr>
          <p:cNvPr id="5" name="Table 4">
            <a:extLst>
              <a:ext uri="{FF2B5EF4-FFF2-40B4-BE49-F238E27FC236}">
                <a16:creationId xmlns:a16="http://schemas.microsoft.com/office/drawing/2014/main" id="{9ED308F8-2E63-4583-BFE6-0EFCA3278B16}"/>
              </a:ext>
            </a:extLst>
          </p:cNvPr>
          <p:cNvGraphicFramePr>
            <a:graphicFrameLocks noGrp="1"/>
          </p:cNvGraphicFramePr>
          <p:nvPr>
            <p:extLst>
              <p:ext uri="{D42A27DB-BD31-4B8C-83A1-F6EECF244321}">
                <p14:modId xmlns:p14="http://schemas.microsoft.com/office/powerpoint/2010/main" val="1304561820"/>
              </p:ext>
            </p:extLst>
          </p:nvPr>
        </p:nvGraphicFramePr>
        <p:xfrm>
          <a:off x="6477884" y="799356"/>
          <a:ext cx="5388048" cy="2524465"/>
        </p:xfrm>
        <a:graphic>
          <a:graphicData uri="http://schemas.openxmlformats.org/drawingml/2006/table">
            <a:tbl>
              <a:tblPr>
                <a:tableStyleId>{5C22544A-7EE6-4342-B048-85BDC9FD1C3A}</a:tableStyleId>
              </a:tblPr>
              <a:tblGrid>
                <a:gridCol w="1469468">
                  <a:extLst>
                    <a:ext uri="{9D8B030D-6E8A-4147-A177-3AD203B41FA5}">
                      <a16:colId xmlns:a16="http://schemas.microsoft.com/office/drawing/2014/main" val="372003635"/>
                    </a:ext>
                  </a:extLst>
                </a:gridCol>
                <a:gridCol w="783716">
                  <a:extLst>
                    <a:ext uri="{9D8B030D-6E8A-4147-A177-3AD203B41FA5}">
                      <a16:colId xmlns:a16="http://schemas.microsoft.com/office/drawing/2014/main" val="2252390331"/>
                    </a:ext>
                  </a:extLst>
                </a:gridCol>
                <a:gridCol w="783716">
                  <a:extLst>
                    <a:ext uri="{9D8B030D-6E8A-4147-A177-3AD203B41FA5}">
                      <a16:colId xmlns:a16="http://schemas.microsoft.com/office/drawing/2014/main" val="419244588"/>
                    </a:ext>
                  </a:extLst>
                </a:gridCol>
                <a:gridCol w="783716">
                  <a:extLst>
                    <a:ext uri="{9D8B030D-6E8A-4147-A177-3AD203B41FA5}">
                      <a16:colId xmlns:a16="http://schemas.microsoft.com/office/drawing/2014/main" val="1392284897"/>
                    </a:ext>
                  </a:extLst>
                </a:gridCol>
                <a:gridCol w="783716">
                  <a:extLst>
                    <a:ext uri="{9D8B030D-6E8A-4147-A177-3AD203B41FA5}">
                      <a16:colId xmlns:a16="http://schemas.microsoft.com/office/drawing/2014/main" val="4246580175"/>
                    </a:ext>
                  </a:extLst>
                </a:gridCol>
                <a:gridCol w="783716">
                  <a:extLst>
                    <a:ext uri="{9D8B030D-6E8A-4147-A177-3AD203B41FA5}">
                      <a16:colId xmlns:a16="http://schemas.microsoft.com/office/drawing/2014/main" val="1933259991"/>
                    </a:ext>
                  </a:extLst>
                </a:gridCol>
              </a:tblGrid>
              <a:tr h="315559">
                <a:tc>
                  <a:txBody>
                    <a:bodyPr/>
                    <a:lstStyle/>
                    <a:p>
                      <a:pPr algn="ctr" fontAlgn="ctr"/>
                      <a:r>
                        <a:rPr lang="en-US" sz="1600" b="1" u="none" strike="noStrike" dirty="0" err="1">
                          <a:effectLst/>
                        </a:rPr>
                        <a:t>Năm</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2016</a:t>
                      </a:r>
                      <a:endParaRPr lang="en-US" sz="1600" b="1"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2017</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2018</a:t>
                      </a:r>
                      <a:endParaRPr lang="en-US" sz="1600" b="1"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2019</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b="1" u="none" strike="noStrike" dirty="0">
                          <a:effectLst/>
                        </a:rPr>
                        <a:t>2020</a:t>
                      </a:r>
                      <a:endParaRPr lang="vi-VN"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1983942"/>
                  </a:ext>
                </a:extLst>
              </a:tr>
              <a:tr h="368151">
                <a:tc>
                  <a:txBody>
                    <a:bodyPr/>
                    <a:lstStyle/>
                    <a:p>
                      <a:pPr algn="just" fontAlgn="ctr"/>
                      <a:r>
                        <a:rPr lang="en-US" sz="1600" b="1" u="none" strike="noStrike" dirty="0" err="1">
                          <a:effectLst/>
                        </a:rPr>
                        <a:t>Lâm</a:t>
                      </a:r>
                      <a:r>
                        <a:rPr lang="en-US" sz="1600" b="1" u="none" strike="noStrike" dirty="0">
                          <a:effectLst/>
                        </a:rPr>
                        <a:t> </a:t>
                      </a:r>
                      <a:r>
                        <a:rPr lang="en-US" sz="1600" b="1" u="none" strike="noStrike" dirty="0" err="1">
                          <a:effectLst/>
                        </a:rPr>
                        <a:t>Đồng</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27</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22</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27</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22</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a:effectLst/>
                        </a:rPr>
                        <a:t>23</a:t>
                      </a:r>
                      <a:endParaRPr lang="vi-VN"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9990960"/>
                  </a:ext>
                </a:extLst>
              </a:tr>
              <a:tr h="368151">
                <a:tc>
                  <a:txBody>
                    <a:bodyPr/>
                    <a:lstStyle/>
                    <a:p>
                      <a:pPr algn="just" fontAlgn="ctr"/>
                      <a:r>
                        <a:rPr lang="en-US" sz="1600" b="1" u="none" strike="noStrike" dirty="0">
                          <a:effectLst/>
                        </a:rPr>
                        <a:t>Gia Lai</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46</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43</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33</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30</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a:effectLst/>
                        </a:rPr>
                        <a:t>38</a:t>
                      </a:r>
                      <a:endParaRPr lang="vi-VN"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89274"/>
                  </a:ext>
                </a:extLst>
              </a:tr>
              <a:tr h="368151">
                <a:tc>
                  <a:txBody>
                    <a:bodyPr/>
                    <a:lstStyle/>
                    <a:p>
                      <a:pPr algn="just" fontAlgn="ctr"/>
                      <a:r>
                        <a:rPr lang="en-US" sz="1600" b="1" u="none" strike="noStrike" dirty="0" err="1">
                          <a:effectLst/>
                        </a:rPr>
                        <a:t>Đăk</a:t>
                      </a:r>
                      <a:r>
                        <a:rPr lang="en-US" sz="1600" b="1" u="none" strike="noStrike" dirty="0">
                          <a:effectLst/>
                        </a:rPr>
                        <a:t> </a:t>
                      </a:r>
                      <a:r>
                        <a:rPr lang="en-US" sz="1600" b="1" u="none" strike="noStrike" dirty="0" err="1">
                          <a:effectLst/>
                        </a:rPr>
                        <a:t>Lăk</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28</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31</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40</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38</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a:effectLst/>
                        </a:rPr>
                        <a:t>35</a:t>
                      </a:r>
                      <a:endParaRPr lang="vi-VN"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822180"/>
                  </a:ext>
                </a:extLst>
              </a:tr>
              <a:tr h="368151">
                <a:tc>
                  <a:txBody>
                    <a:bodyPr/>
                    <a:lstStyle/>
                    <a:p>
                      <a:pPr algn="just" fontAlgn="ctr"/>
                      <a:r>
                        <a:rPr lang="en-US" sz="1600" b="1" u="none" strike="noStrike" dirty="0">
                          <a:effectLst/>
                        </a:rPr>
                        <a:t>Kon Tum</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56</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61</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59</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56</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a:effectLst/>
                        </a:rPr>
                        <a:t>56</a:t>
                      </a:r>
                      <a:endParaRPr lang="vi-VN"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304335"/>
                  </a:ext>
                </a:extLst>
              </a:tr>
              <a:tr h="368151">
                <a:tc>
                  <a:txBody>
                    <a:bodyPr/>
                    <a:lstStyle/>
                    <a:p>
                      <a:pPr algn="just" fontAlgn="ctr"/>
                      <a:r>
                        <a:rPr lang="vi-VN" sz="1600" b="1" u="none" strike="noStrike" dirty="0">
                          <a:effectLst/>
                        </a:rPr>
                        <a:t>Bình Phước</a:t>
                      </a:r>
                      <a:endParaRPr lang="vi-VN"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57</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62</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61</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61</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dirty="0">
                          <a:effectLst/>
                        </a:rPr>
                        <a:t>50</a:t>
                      </a:r>
                      <a:endParaRPr lang="vi-VN"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578261"/>
                  </a:ext>
                </a:extLst>
              </a:tr>
              <a:tr h="368151">
                <a:tc>
                  <a:txBody>
                    <a:bodyPr/>
                    <a:lstStyle/>
                    <a:p>
                      <a:pPr algn="just" fontAlgn="ctr"/>
                      <a:r>
                        <a:rPr lang="en-US" sz="1600" b="1" u="none" strike="noStrike" dirty="0" err="1">
                          <a:solidFill>
                            <a:srgbClr val="FF0000"/>
                          </a:solidFill>
                          <a:effectLst/>
                        </a:rPr>
                        <a:t>Đắk</a:t>
                      </a:r>
                      <a:r>
                        <a:rPr lang="en-US" sz="1600" b="1" u="none" strike="noStrike" dirty="0">
                          <a:solidFill>
                            <a:srgbClr val="FF0000"/>
                          </a:solidFill>
                          <a:effectLst/>
                        </a:rPr>
                        <a:t> </a:t>
                      </a:r>
                      <a:r>
                        <a:rPr lang="en-US" sz="1600" b="1" u="none" strike="noStrike" dirty="0" err="1">
                          <a:solidFill>
                            <a:srgbClr val="FF0000"/>
                          </a:solidFill>
                          <a:effectLst/>
                        </a:rPr>
                        <a:t>Nông</a:t>
                      </a:r>
                      <a:endParaRPr lang="en-US" sz="1600" b="1"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rgbClr val="FF0000"/>
                          </a:solidFill>
                          <a:effectLst/>
                        </a:rPr>
                        <a:t>61</a:t>
                      </a:r>
                      <a:endParaRPr lang="en-US" sz="1600" b="0"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rgbClr val="FF0000"/>
                          </a:solidFill>
                          <a:effectLst/>
                        </a:rPr>
                        <a:t>63</a:t>
                      </a:r>
                      <a:endParaRPr lang="en-US" sz="1600" b="0"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rgbClr val="FF0000"/>
                          </a:solidFill>
                          <a:effectLst/>
                        </a:rPr>
                        <a:t>63</a:t>
                      </a:r>
                      <a:endParaRPr lang="en-US" sz="1600" b="0"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rgbClr val="FF0000"/>
                          </a:solidFill>
                          <a:effectLst/>
                        </a:rPr>
                        <a:t>62</a:t>
                      </a:r>
                      <a:endParaRPr lang="en-US" sz="1600" b="0"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dirty="0">
                          <a:solidFill>
                            <a:srgbClr val="FF0000"/>
                          </a:solidFill>
                          <a:effectLst/>
                        </a:rPr>
                        <a:t>60</a:t>
                      </a:r>
                      <a:endParaRPr lang="vi-VN" sz="1600" b="0"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425394"/>
                  </a:ext>
                </a:extLst>
              </a:tr>
            </a:tbl>
          </a:graphicData>
        </a:graphic>
      </p:graphicFrame>
      <p:pic>
        <p:nvPicPr>
          <p:cNvPr id="11" name="Picture 10">
            <a:extLst>
              <a:ext uri="{FF2B5EF4-FFF2-40B4-BE49-F238E27FC236}">
                <a16:creationId xmlns:a16="http://schemas.microsoft.com/office/drawing/2014/main" id="{5FEC6A7F-EE7F-47E6-8642-689330164546}"/>
              </a:ext>
            </a:extLst>
          </p:cNvPr>
          <p:cNvPicPr>
            <a:picLocks noChangeAspect="1"/>
          </p:cNvPicPr>
          <p:nvPr/>
        </p:nvPicPr>
        <p:blipFill>
          <a:blip r:embed="rId2"/>
          <a:stretch>
            <a:fillRect/>
          </a:stretch>
        </p:blipFill>
        <p:spPr>
          <a:xfrm>
            <a:off x="6477884" y="3429001"/>
            <a:ext cx="5398728" cy="2994914"/>
          </a:xfrm>
          <a:prstGeom prst="rect">
            <a:avLst/>
          </a:prstGeom>
        </p:spPr>
      </p:pic>
    </p:spTree>
    <p:extLst>
      <p:ext uri="{BB962C8B-B14F-4D97-AF65-F5344CB8AC3E}">
        <p14:creationId xmlns:p14="http://schemas.microsoft.com/office/powerpoint/2010/main" val="11632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3">
            <a:extLst>
              <a:ext uri="{FF2B5EF4-FFF2-40B4-BE49-F238E27FC236}">
                <a16:creationId xmlns:a16="http://schemas.microsoft.com/office/drawing/2014/main" id="{57EDCA23-74C8-4585-9968-8F2E66FFD86C}"/>
              </a:ext>
            </a:extLst>
          </p:cNvPr>
          <p:cNvSpPr>
            <a:spLocks noGrp="1"/>
          </p:cNvSpPr>
          <p:nvPr>
            <p:ph type="sldNum" sz="quarter" idx="12"/>
          </p:nvPr>
        </p:nvSpPr>
        <p:spPr>
          <a:xfrm>
            <a:off x="623392" y="6441600"/>
            <a:ext cx="240000" cy="180000"/>
          </a:xfrm>
        </p:spPr>
        <p:txBody>
          <a:bodyPr/>
          <a:lstStyle/>
          <a:p>
            <a:pPr>
              <a:spcAft>
                <a:spcPts val="600"/>
              </a:spcAft>
            </a:pPr>
            <a:fld id="{C31F7836-E4B3-4985-A8BA-D04AF4A8C90B}" type="slidenum">
              <a:rPr lang="en-GB" smtClean="0"/>
              <a:pPr>
                <a:spcAft>
                  <a:spcPts val="600"/>
                </a:spcAft>
              </a:pPr>
              <a:t>3</a:t>
            </a:fld>
            <a:endParaRPr lang="en-GB"/>
          </a:p>
        </p:txBody>
      </p:sp>
      <p:sp>
        <p:nvSpPr>
          <p:cNvPr id="7" name="Title 3">
            <a:extLst>
              <a:ext uri="{FF2B5EF4-FFF2-40B4-BE49-F238E27FC236}">
                <a16:creationId xmlns:a16="http://schemas.microsoft.com/office/drawing/2014/main" id="{1EEC7AEF-0D6D-40C8-879F-5C2A0A105259}"/>
              </a:ext>
            </a:extLst>
          </p:cNvPr>
          <p:cNvSpPr txBox="1">
            <a:spLocks/>
          </p:cNvSpPr>
          <p:nvPr/>
        </p:nvSpPr>
        <p:spPr>
          <a:xfrm>
            <a:off x="597875" y="361051"/>
            <a:ext cx="5727760" cy="876610"/>
          </a:xfrm>
          <a:prstGeom prst="rect">
            <a:avLst/>
          </a:prstGeom>
        </p:spPr>
        <p:txBody>
          <a:bodyPr vert="horz" lIns="91440" tIns="45720" rIns="91440" bIns="45720" rtlCol="0" anchor="ctr" anchorCtr="0">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2060"/>
                </a:solidFill>
              </a:rPr>
              <a:t>PCI </a:t>
            </a:r>
            <a:r>
              <a:rPr lang="en-US" b="1" dirty="0" err="1">
                <a:solidFill>
                  <a:srgbClr val="002060"/>
                </a:solidFill>
              </a:rPr>
              <a:t>tỉnh</a:t>
            </a:r>
            <a:r>
              <a:rPr lang="en-US" b="1" dirty="0">
                <a:solidFill>
                  <a:srgbClr val="002060"/>
                </a:solidFill>
              </a:rPr>
              <a:t> </a:t>
            </a:r>
            <a:r>
              <a:rPr lang="en-US" b="1" dirty="0" err="1">
                <a:solidFill>
                  <a:srgbClr val="002060"/>
                </a:solidFill>
              </a:rPr>
              <a:t>đắk</a:t>
            </a:r>
            <a:r>
              <a:rPr lang="en-US" b="1" dirty="0">
                <a:solidFill>
                  <a:srgbClr val="002060"/>
                </a:solidFill>
              </a:rPr>
              <a:t> </a:t>
            </a:r>
            <a:r>
              <a:rPr lang="en-US" b="1" dirty="0" err="1">
                <a:solidFill>
                  <a:srgbClr val="002060"/>
                </a:solidFill>
              </a:rPr>
              <a:t>nông</a:t>
            </a:r>
            <a:endParaRPr lang="vi-VN" b="1" dirty="0">
              <a:solidFill>
                <a:srgbClr val="002060"/>
              </a:solidFill>
            </a:endParaRPr>
          </a:p>
        </p:txBody>
      </p:sp>
      <p:sp>
        <p:nvSpPr>
          <p:cNvPr id="10" name="TextBox 9">
            <a:extLst>
              <a:ext uri="{FF2B5EF4-FFF2-40B4-BE49-F238E27FC236}">
                <a16:creationId xmlns:a16="http://schemas.microsoft.com/office/drawing/2014/main" id="{510F1FA3-7325-4E4C-BAE3-4C89E96BE0F2}"/>
              </a:ext>
            </a:extLst>
          </p:cNvPr>
          <p:cNvSpPr txBox="1"/>
          <p:nvPr/>
        </p:nvSpPr>
        <p:spPr>
          <a:xfrm rot="10800000" flipH="1" flipV="1">
            <a:off x="581190" y="1510120"/>
            <a:ext cx="5498124" cy="5632311"/>
          </a:xfrm>
          <a:prstGeom prst="rect">
            <a:avLst/>
          </a:prstGeom>
          <a:noFill/>
        </p:spPr>
        <p:txBody>
          <a:bodyPr wrap="square" rtlCol="0">
            <a:spAutoFit/>
          </a:bodyPr>
          <a:lstStyle/>
          <a:p>
            <a:pPr marL="285750" indent="-285750" algn="just">
              <a:spcBef>
                <a:spcPts val="1800"/>
              </a:spcBef>
              <a:buClr>
                <a:srgbClr val="00B050"/>
              </a:buClr>
              <a:buFont typeface="Wingdings" panose="05000000000000000000" pitchFamily="2" charset="2"/>
              <a:buChar char="§"/>
            </a:pPr>
            <a:r>
              <a:rPr lang="en-US" sz="2000" dirty="0" err="1"/>
              <a:t>Các</a:t>
            </a:r>
            <a:r>
              <a:rPr lang="en-US" sz="2000" dirty="0"/>
              <a:t> </a:t>
            </a:r>
            <a:r>
              <a:rPr lang="en-US" sz="2000" dirty="0" err="1"/>
              <a:t>chỉ</a:t>
            </a:r>
            <a:r>
              <a:rPr lang="en-US" sz="2000" dirty="0"/>
              <a:t> </a:t>
            </a:r>
            <a:r>
              <a:rPr lang="en-US" sz="2000" dirty="0" err="1"/>
              <a:t>số</a:t>
            </a:r>
            <a:r>
              <a:rPr lang="en-US" sz="2000" dirty="0"/>
              <a:t> </a:t>
            </a:r>
            <a:r>
              <a:rPr lang="en-US" sz="2000" dirty="0" err="1"/>
              <a:t>gia</a:t>
            </a:r>
            <a:r>
              <a:rPr lang="en-US" sz="2000" dirty="0"/>
              <a:t> </a:t>
            </a:r>
            <a:r>
              <a:rPr lang="en-US" sz="2000" dirty="0" err="1"/>
              <a:t>nhập</a:t>
            </a:r>
            <a:r>
              <a:rPr lang="en-US" sz="2000" dirty="0"/>
              <a:t> </a:t>
            </a:r>
            <a:r>
              <a:rPr lang="en-US" sz="2000" dirty="0" err="1"/>
              <a:t>thị</a:t>
            </a:r>
            <a:r>
              <a:rPr lang="en-US" sz="2000" dirty="0"/>
              <a:t> </a:t>
            </a:r>
            <a:r>
              <a:rPr lang="en-US" sz="2000" dirty="0" err="1"/>
              <a:t>trường</a:t>
            </a:r>
            <a:r>
              <a:rPr lang="en-US" sz="2000" dirty="0"/>
              <a:t>, </a:t>
            </a:r>
            <a:r>
              <a:rPr lang="en-US" sz="2000" dirty="0" err="1"/>
              <a:t>tiếp</a:t>
            </a:r>
            <a:r>
              <a:rPr lang="en-US" sz="2000" dirty="0"/>
              <a:t> </a:t>
            </a:r>
            <a:r>
              <a:rPr lang="en-US" sz="2000" dirty="0" err="1"/>
              <a:t>cận</a:t>
            </a:r>
            <a:r>
              <a:rPr lang="en-US" sz="2000" dirty="0"/>
              <a:t> </a:t>
            </a:r>
            <a:r>
              <a:rPr lang="en-US" sz="2000" dirty="0" err="1"/>
              <a:t>đất</a:t>
            </a:r>
            <a:r>
              <a:rPr lang="en-US" sz="2000" dirty="0"/>
              <a:t> </a:t>
            </a:r>
            <a:r>
              <a:rPr lang="en-US" sz="2000" dirty="0" err="1"/>
              <a:t>đai</a:t>
            </a:r>
            <a:r>
              <a:rPr lang="en-US" sz="2000" dirty="0"/>
              <a:t>, </a:t>
            </a:r>
            <a:r>
              <a:rPr lang="en-US" sz="2000" dirty="0" err="1"/>
              <a:t>tính</a:t>
            </a:r>
            <a:r>
              <a:rPr lang="en-US" sz="2000" dirty="0"/>
              <a:t> </a:t>
            </a:r>
            <a:r>
              <a:rPr lang="en-US" sz="2000" dirty="0" err="1"/>
              <a:t>minh</a:t>
            </a:r>
            <a:r>
              <a:rPr lang="en-US" sz="2000" dirty="0"/>
              <a:t> </a:t>
            </a:r>
            <a:r>
              <a:rPr lang="en-US" sz="2000" dirty="0" err="1"/>
              <a:t>bạch</a:t>
            </a:r>
            <a:r>
              <a:rPr lang="en-US" sz="2000" dirty="0"/>
              <a:t> </a:t>
            </a:r>
            <a:r>
              <a:rPr lang="en-US" sz="2000" dirty="0" err="1"/>
              <a:t>và</a:t>
            </a:r>
            <a:r>
              <a:rPr lang="en-US" sz="2000" dirty="0"/>
              <a:t> </a:t>
            </a:r>
            <a:r>
              <a:rPr lang="en-US" sz="2000" dirty="0" err="1"/>
              <a:t>dịch</a:t>
            </a:r>
            <a:r>
              <a:rPr lang="en-US" sz="2000" dirty="0"/>
              <a:t> </a:t>
            </a:r>
            <a:r>
              <a:rPr lang="en-US" sz="2000" dirty="0" err="1"/>
              <a:t>vụ</a:t>
            </a:r>
            <a:r>
              <a:rPr lang="en-US" sz="2000" dirty="0"/>
              <a:t> </a:t>
            </a:r>
            <a:r>
              <a:rPr lang="en-US" sz="2000" dirty="0" err="1"/>
              <a:t>hỗ</a:t>
            </a:r>
            <a:r>
              <a:rPr lang="en-US" sz="2000" dirty="0"/>
              <a:t> </a:t>
            </a:r>
            <a:r>
              <a:rPr lang="en-US" sz="2000" dirty="0" err="1"/>
              <a:t>trợ</a:t>
            </a:r>
            <a:r>
              <a:rPr lang="en-US" sz="2000" dirty="0"/>
              <a:t> </a:t>
            </a:r>
            <a:r>
              <a:rPr lang="en-US" sz="2000" dirty="0" err="1"/>
              <a:t>doanh</a:t>
            </a:r>
            <a:r>
              <a:rPr lang="en-US" sz="2000" dirty="0"/>
              <a:t> </a:t>
            </a:r>
            <a:r>
              <a:rPr lang="en-US" sz="2000" dirty="0" err="1"/>
              <a:t>nghiệp</a:t>
            </a:r>
            <a:r>
              <a:rPr lang="en-US" sz="2000" dirty="0"/>
              <a:t> </a:t>
            </a:r>
            <a:r>
              <a:rPr lang="en-US" sz="2000" dirty="0" err="1"/>
              <a:t>có</a:t>
            </a:r>
            <a:r>
              <a:rPr lang="en-US" sz="2000" dirty="0"/>
              <a:t> </a:t>
            </a:r>
            <a:r>
              <a:rPr lang="en-US" sz="2000" dirty="0" err="1"/>
              <a:t>sự</a:t>
            </a:r>
            <a:r>
              <a:rPr lang="en-US" sz="2000" dirty="0"/>
              <a:t> </a:t>
            </a:r>
            <a:r>
              <a:rPr lang="en-US" sz="2000" dirty="0" err="1"/>
              <a:t>tăng</a:t>
            </a:r>
            <a:r>
              <a:rPr lang="en-US" sz="2000" dirty="0"/>
              <a:t> </a:t>
            </a:r>
            <a:r>
              <a:rPr lang="en-US" sz="2000" dirty="0" err="1"/>
              <a:t>giảm</a:t>
            </a:r>
            <a:r>
              <a:rPr lang="en-US" sz="2000" dirty="0"/>
              <a:t> </a:t>
            </a:r>
            <a:r>
              <a:rPr lang="en-US" sz="2000" dirty="0" err="1"/>
              <a:t>thất</a:t>
            </a:r>
            <a:r>
              <a:rPr lang="en-US" sz="2000" dirty="0"/>
              <a:t> </a:t>
            </a:r>
            <a:r>
              <a:rPr lang="en-US" sz="2000" dirty="0" err="1"/>
              <a:t>thường</a:t>
            </a:r>
            <a:r>
              <a:rPr lang="en-US" sz="2000" dirty="0"/>
              <a:t> qua </a:t>
            </a:r>
            <a:r>
              <a:rPr lang="en-US" sz="2000" dirty="0" err="1"/>
              <a:t>các</a:t>
            </a:r>
            <a:r>
              <a:rPr lang="en-US" sz="2000" dirty="0"/>
              <a:t> </a:t>
            </a:r>
            <a:r>
              <a:rPr lang="en-US" sz="2000" dirty="0" err="1"/>
              <a:t>năm</a:t>
            </a:r>
            <a:endParaRPr lang="en-US" sz="2000" dirty="0"/>
          </a:p>
          <a:p>
            <a:pPr marL="285750" indent="-285750" algn="just">
              <a:spcBef>
                <a:spcPts val="1800"/>
              </a:spcBef>
              <a:buClr>
                <a:srgbClr val="00B050"/>
              </a:buClr>
              <a:buFont typeface="Wingdings" panose="05000000000000000000" pitchFamily="2" charset="2"/>
              <a:buChar char="§"/>
            </a:pPr>
            <a:r>
              <a:rPr lang="en-US" sz="2000" dirty="0" err="1"/>
              <a:t>Các</a:t>
            </a:r>
            <a:r>
              <a:rPr lang="en-US" sz="2000" dirty="0"/>
              <a:t> </a:t>
            </a:r>
            <a:r>
              <a:rPr lang="en-US" sz="2000" dirty="0" err="1"/>
              <a:t>chỉ</a:t>
            </a:r>
            <a:r>
              <a:rPr lang="en-US" sz="2000" dirty="0"/>
              <a:t> </a:t>
            </a:r>
            <a:r>
              <a:rPr lang="en-US" sz="2000" dirty="0" err="1"/>
              <a:t>số</a:t>
            </a:r>
            <a:r>
              <a:rPr lang="en-US" sz="2000" dirty="0"/>
              <a:t> </a:t>
            </a:r>
            <a:r>
              <a:rPr lang="en-US" sz="2000" dirty="0" err="1"/>
              <a:t>về</a:t>
            </a:r>
            <a:r>
              <a:rPr lang="en-US" sz="2000" dirty="0"/>
              <a:t> </a:t>
            </a:r>
            <a:r>
              <a:rPr lang="en-US" sz="2000" dirty="0" err="1"/>
              <a:t>tính</a:t>
            </a:r>
            <a:r>
              <a:rPr lang="en-US" sz="2000" dirty="0"/>
              <a:t> </a:t>
            </a:r>
            <a:r>
              <a:rPr lang="en-US" sz="2000" dirty="0" err="1"/>
              <a:t>năng</a:t>
            </a:r>
            <a:r>
              <a:rPr lang="en-US" sz="2000" dirty="0"/>
              <a:t> </a:t>
            </a:r>
            <a:r>
              <a:rPr lang="en-US" sz="2000" dirty="0" err="1"/>
              <a:t>động</a:t>
            </a:r>
            <a:r>
              <a:rPr lang="en-US" sz="2000" dirty="0"/>
              <a:t> </a:t>
            </a:r>
            <a:r>
              <a:rPr lang="en-US" sz="2000" dirty="0" err="1"/>
              <a:t>của</a:t>
            </a:r>
            <a:r>
              <a:rPr lang="en-US" sz="2000" dirty="0"/>
              <a:t> </a:t>
            </a:r>
            <a:r>
              <a:rPr lang="en-US" sz="2000" dirty="0" err="1"/>
              <a:t>lãnh</a:t>
            </a:r>
            <a:r>
              <a:rPr lang="en-US" sz="2000" dirty="0"/>
              <a:t> </a:t>
            </a:r>
            <a:r>
              <a:rPr lang="en-US" sz="2000" dirty="0" err="1"/>
              <a:t>đạo</a:t>
            </a:r>
            <a:r>
              <a:rPr lang="en-US" sz="2000" dirty="0"/>
              <a:t>, </a:t>
            </a:r>
            <a:r>
              <a:rPr lang="en-US" sz="2000" dirty="0" err="1"/>
              <a:t>cạnh</a:t>
            </a:r>
            <a:r>
              <a:rPr lang="en-US" sz="2000" dirty="0"/>
              <a:t> </a:t>
            </a:r>
            <a:r>
              <a:rPr lang="en-US" sz="2000" dirty="0" err="1"/>
              <a:t>tranh</a:t>
            </a:r>
            <a:r>
              <a:rPr lang="en-US" sz="2000" dirty="0"/>
              <a:t> </a:t>
            </a:r>
            <a:r>
              <a:rPr lang="en-US" sz="2000" dirty="0" err="1"/>
              <a:t>bình</a:t>
            </a:r>
            <a:r>
              <a:rPr lang="en-US" sz="2000" dirty="0"/>
              <a:t> </a:t>
            </a:r>
            <a:r>
              <a:rPr lang="en-US" sz="2000" dirty="0" err="1"/>
              <a:t>đẳng</a:t>
            </a:r>
            <a:r>
              <a:rPr lang="en-US" sz="2000" dirty="0"/>
              <a:t>, chi </a:t>
            </a:r>
            <a:r>
              <a:rPr lang="en-US" sz="2000" dirty="0" err="1"/>
              <a:t>phí</a:t>
            </a:r>
            <a:r>
              <a:rPr lang="en-US" sz="2000" dirty="0"/>
              <a:t> </a:t>
            </a:r>
            <a:r>
              <a:rPr lang="en-US" sz="2000" dirty="0" err="1"/>
              <a:t>không</a:t>
            </a:r>
            <a:r>
              <a:rPr lang="en-US" sz="2000" dirty="0"/>
              <a:t> </a:t>
            </a:r>
            <a:r>
              <a:rPr lang="en-US" sz="2000" dirty="0" err="1"/>
              <a:t>chính</a:t>
            </a:r>
            <a:r>
              <a:rPr lang="en-US" sz="2000" dirty="0"/>
              <a:t> </a:t>
            </a:r>
            <a:r>
              <a:rPr lang="en-US" sz="2000" dirty="0" err="1"/>
              <a:t>thức</a:t>
            </a:r>
            <a:r>
              <a:rPr lang="en-US" sz="2000" dirty="0"/>
              <a:t>, chi </a:t>
            </a:r>
            <a:r>
              <a:rPr lang="en-US" sz="2000" dirty="0" err="1"/>
              <a:t>phí</a:t>
            </a:r>
            <a:r>
              <a:rPr lang="en-US" sz="2000" dirty="0"/>
              <a:t> </a:t>
            </a:r>
            <a:r>
              <a:rPr lang="en-US" sz="2000" dirty="0" err="1"/>
              <a:t>thời</a:t>
            </a:r>
            <a:r>
              <a:rPr lang="en-US" sz="2000" dirty="0"/>
              <a:t> </a:t>
            </a:r>
            <a:r>
              <a:rPr lang="en-US" sz="2000" dirty="0" err="1"/>
              <a:t>gian</a:t>
            </a:r>
            <a:r>
              <a:rPr lang="en-US" sz="2000" dirty="0"/>
              <a:t>, </a:t>
            </a:r>
            <a:r>
              <a:rPr lang="en-US" sz="2000" dirty="0" err="1"/>
              <a:t>đào</a:t>
            </a:r>
            <a:r>
              <a:rPr lang="en-US" sz="2000" dirty="0"/>
              <a:t> </a:t>
            </a:r>
            <a:r>
              <a:rPr lang="en-US" sz="2000" dirty="0" err="1"/>
              <a:t>tạo</a:t>
            </a:r>
            <a:r>
              <a:rPr lang="en-US" sz="2000" dirty="0"/>
              <a:t> </a:t>
            </a:r>
            <a:r>
              <a:rPr lang="en-US" sz="2000" dirty="0" err="1"/>
              <a:t>lao</a:t>
            </a:r>
            <a:r>
              <a:rPr lang="en-US" sz="2000" dirty="0"/>
              <a:t> </a:t>
            </a:r>
            <a:r>
              <a:rPr lang="en-US" sz="2000" dirty="0" err="1"/>
              <a:t>động</a:t>
            </a:r>
            <a:r>
              <a:rPr lang="en-US" sz="2000" dirty="0"/>
              <a:t>, </a:t>
            </a:r>
            <a:r>
              <a:rPr lang="en-US" sz="2000" dirty="0" err="1"/>
              <a:t>thiết</a:t>
            </a:r>
            <a:r>
              <a:rPr lang="en-US" sz="2000" dirty="0"/>
              <a:t> </a:t>
            </a:r>
            <a:r>
              <a:rPr lang="en-US" sz="2000" dirty="0" err="1"/>
              <a:t>chế</a:t>
            </a:r>
            <a:r>
              <a:rPr lang="en-US" sz="2000" dirty="0"/>
              <a:t> </a:t>
            </a:r>
            <a:r>
              <a:rPr lang="en-US" sz="2000" dirty="0" err="1"/>
              <a:t>pháp</a:t>
            </a:r>
            <a:r>
              <a:rPr lang="en-US" sz="2000" dirty="0"/>
              <a:t> </a:t>
            </a:r>
            <a:r>
              <a:rPr lang="en-US" sz="2000" dirty="0" err="1"/>
              <a:t>lý</a:t>
            </a:r>
            <a:r>
              <a:rPr lang="en-US" sz="2000" dirty="0"/>
              <a:t> </a:t>
            </a:r>
            <a:r>
              <a:rPr lang="en-US" sz="2000" dirty="0" err="1"/>
              <a:t>đều</a:t>
            </a:r>
            <a:r>
              <a:rPr lang="en-US" sz="2000" dirty="0"/>
              <a:t> </a:t>
            </a:r>
            <a:r>
              <a:rPr lang="en-US" sz="2000" dirty="0" err="1"/>
              <a:t>có</a:t>
            </a:r>
            <a:r>
              <a:rPr lang="en-US" sz="2000" dirty="0"/>
              <a:t> </a:t>
            </a:r>
            <a:r>
              <a:rPr lang="en-US" sz="2000" dirty="0" err="1"/>
              <a:t>sự</a:t>
            </a:r>
            <a:r>
              <a:rPr lang="en-US" sz="2000" dirty="0"/>
              <a:t> </a:t>
            </a:r>
            <a:r>
              <a:rPr lang="en-US" sz="2000" dirty="0" err="1"/>
              <a:t>tăng</a:t>
            </a:r>
            <a:r>
              <a:rPr lang="en-US" sz="2000" dirty="0"/>
              <a:t> </a:t>
            </a:r>
            <a:r>
              <a:rPr lang="en-US" sz="2000" dirty="0" err="1"/>
              <a:t>điểm</a:t>
            </a:r>
            <a:r>
              <a:rPr lang="en-US" sz="2000" dirty="0"/>
              <a:t> </a:t>
            </a:r>
            <a:r>
              <a:rPr lang="en-US" sz="2000" dirty="0" err="1"/>
              <a:t>liên</a:t>
            </a:r>
            <a:r>
              <a:rPr lang="en-US" sz="2000" dirty="0"/>
              <a:t> </a:t>
            </a:r>
            <a:r>
              <a:rPr lang="en-US" sz="2000" dirty="0" err="1"/>
              <a:t>tục</a:t>
            </a:r>
            <a:r>
              <a:rPr lang="en-US" sz="2000" dirty="0"/>
              <a:t> qua </a:t>
            </a:r>
            <a:r>
              <a:rPr lang="en-US" sz="2000" dirty="0" err="1"/>
              <a:t>các</a:t>
            </a:r>
            <a:r>
              <a:rPr lang="en-US" sz="2000" dirty="0"/>
              <a:t> </a:t>
            </a:r>
            <a:r>
              <a:rPr lang="en-US" sz="2000" dirty="0" err="1"/>
              <a:t>năm</a:t>
            </a:r>
            <a:endParaRPr lang="en-US" sz="2000" dirty="0"/>
          </a:p>
          <a:p>
            <a:pPr marL="285750" indent="-285750" algn="just">
              <a:spcBef>
                <a:spcPts val="1800"/>
              </a:spcBef>
              <a:buClr>
                <a:srgbClr val="00B050"/>
              </a:buClr>
              <a:buFont typeface="Wingdings" panose="05000000000000000000" pitchFamily="2" charset="2"/>
              <a:buChar char="§"/>
            </a:pPr>
            <a:r>
              <a:rPr lang="en-US" sz="2000" dirty="0" err="1"/>
              <a:t>Nhìn</a:t>
            </a:r>
            <a:r>
              <a:rPr lang="en-US" sz="2000" dirty="0"/>
              <a:t> </a:t>
            </a:r>
            <a:r>
              <a:rPr lang="en-US" sz="2000" dirty="0" err="1"/>
              <a:t>chung</a:t>
            </a:r>
            <a:r>
              <a:rPr lang="en-US" sz="2000" dirty="0"/>
              <a:t> </a:t>
            </a:r>
            <a:r>
              <a:rPr lang="en-US" sz="2000" dirty="0" err="1"/>
              <a:t>các</a:t>
            </a:r>
            <a:r>
              <a:rPr lang="en-US" sz="2000" dirty="0"/>
              <a:t> </a:t>
            </a:r>
            <a:r>
              <a:rPr lang="en-US" sz="2000" dirty="0" err="1"/>
              <a:t>chỉ</a:t>
            </a:r>
            <a:r>
              <a:rPr lang="en-US" sz="2000" dirty="0"/>
              <a:t> </a:t>
            </a:r>
            <a:r>
              <a:rPr lang="en-US" sz="2000" dirty="0" err="1"/>
              <a:t>số</a:t>
            </a:r>
            <a:r>
              <a:rPr lang="en-US" sz="2000" dirty="0"/>
              <a:t> </a:t>
            </a:r>
            <a:r>
              <a:rPr lang="en-US" sz="2000" dirty="0" err="1"/>
              <a:t>đều</a:t>
            </a:r>
            <a:r>
              <a:rPr lang="en-US" sz="2000" dirty="0"/>
              <a:t> </a:t>
            </a:r>
            <a:r>
              <a:rPr lang="en-US" sz="2000" dirty="0" err="1"/>
              <a:t>có</a:t>
            </a:r>
            <a:r>
              <a:rPr lang="en-US" sz="2000" dirty="0"/>
              <a:t> </a:t>
            </a:r>
            <a:r>
              <a:rPr lang="en-US" sz="2000" dirty="0" err="1"/>
              <a:t>sự</a:t>
            </a:r>
            <a:r>
              <a:rPr lang="en-US" sz="2000" dirty="0"/>
              <a:t> </a:t>
            </a:r>
            <a:r>
              <a:rPr lang="en-US" sz="2000" dirty="0" err="1"/>
              <a:t>tăng</a:t>
            </a:r>
            <a:r>
              <a:rPr lang="en-US" sz="2000" dirty="0"/>
              <a:t> </a:t>
            </a:r>
            <a:r>
              <a:rPr lang="en-US" sz="2000" dirty="0" err="1"/>
              <a:t>điểm</a:t>
            </a:r>
            <a:r>
              <a:rPr lang="en-US" sz="2000" dirty="0"/>
              <a:t> qua </a:t>
            </a:r>
            <a:r>
              <a:rPr lang="en-US" sz="2000" dirty="0" err="1"/>
              <a:t>hầu</a:t>
            </a:r>
            <a:r>
              <a:rPr lang="en-US" sz="2000" dirty="0"/>
              <a:t> </a:t>
            </a:r>
            <a:r>
              <a:rPr lang="en-US" sz="2000" dirty="0" err="1"/>
              <a:t>hết</a:t>
            </a:r>
            <a:r>
              <a:rPr lang="en-US" sz="2000" dirty="0"/>
              <a:t> </a:t>
            </a:r>
            <a:r>
              <a:rPr lang="en-US" sz="2000" dirty="0" err="1"/>
              <a:t>năm</a:t>
            </a:r>
            <a:r>
              <a:rPr lang="en-US" sz="2000" dirty="0"/>
              <a:t>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tổng</a:t>
            </a:r>
            <a:r>
              <a:rPr lang="en-US" sz="2000" dirty="0"/>
              <a:t> </a:t>
            </a:r>
            <a:r>
              <a:rPr lang="en-US" sz="2000" dirty="0" err="1"/>
              <a:t>điểm</a:t>
            </a:r>
            <a:r>
              <a:rPr lang="en-US" sz="2000" dirty="0"/>
              <a:t> PCI </a:t>
            </a:r>
            <a:r>
              <a:rPr lang="en-US" sz="2000" dirty="0" err="1"/>
              <a:t>đều</a:t>
            </a:r>
            <a:r>
              <a:rPr lang="en-US" sz="2000" dirty="0"/>
              <a:t> </a:t>
            </a:r>
            <a:r>
              <a:rPr lang="en-US" sz="2000" dirty="0" err="1"/>
              <a:t>tăng</a:t>
            </a:r>
            <a:r>
              <a:rPr lang="en-US" sz="2000" dirty="0"/>
              <a:t> qua </a:t>
            </a:r>
            <a:r>
              <a:rPr lang="en-US" sz="2000" dirty="0" err="1"/>
              <a:t>các</a:t>
            </a:r>
            <a:r>
              <a:rPr lang="en-US" sz="2000" dirty="0"/>
              <a:t> </a:t>
            </a:r>
            <a:r>
              <a:rPr lang="en-US" sz="2000" dirty="0" err="1"/>
              <a:t>năm</a:t>
            </a:r>
            <a:r>
              <a:rPr lang="en-US" sz="2000" dirty="0"/>
              <a:t>.</a:t>
            </a:r>
          </a:p>
          <a:p>
            <a:pPr algn="just">
              <a:spcBef>
                <a:spcPts val="1800"/>
              </a:spcBef>
              <a:buClr>
                <a:srgbClr val="00B050"/>
              </a:buClr>
            </a:pPr>
            <a:br>
              <a:rPr lang="en-US" sz="2000" dirty="0"/>
            </a:br>
            <a:endParaRPr lang="en-US" sz="2000" dirty="0"/>
          </a:p>
          <a:p>
            <a:pPr marL="285750" indent="-285750" algn="just">
              <a:spcBef>
                <a:spcPts val="1800"/>
              </a:spcBef>
              <a:buClr>
                <a:srgbClr val="00B050"/>
              </a:buClr>
              <a:buFont typeface="Wingdings" panose="05000000000000000000" pitchFamily="2" charset="2"/>
              <a:buChar char="§"/>
            </a:pPr>
            <a:endParaRPr lang="en-US" sz="2000" dirty="0"/>
          </a:p>
        </p:txBody>
      </p:sp>
      <p:pic>
        <p:nvPicPr>
          <p:cNvPr id="6" name="Picture 5">
            <a:extLst>
              <a:ext uri="{FF2B5EF4-FFF2-40B4-BE49-F238E27FC236}">
                <a16:creationId xmlns:a16="http://schemas.microsoft.com/office/drawing/2014/main" id="{74487CE7-326A-4E6B-A1CC-7EBA2DDDCC5E}"/>
              </a:ext>
            </a:extLst>
          </p:cNvPr>
          <p:cNvPicPr>
            <a:picLocks noChangeAspect="1"/>
          </p:cNvPicPr>
          <p:nvPr/>
        </p:nvPicPr>
        <p:blipFill>
          <a:blip r:embed="rId2"/>
          <a:stretch>
            <a:fillRect/>
          </a:stretch>
        </p:blipFill>
        <p:spPr>
          <a:xfrm>
            <a:off x="6325635" y="1449494"/>
            <a:ext cx="5653005" cy="3959012"/>
          </a:xfrm>
          <a:prstGeom prst="rect">
            <a:avLst/>
          </a:prstGeom>
        </p:spPr>
      </p:pic>
    </p:spTree>
    <p:extLst>
      <p:ext uri="{BB962C8B-B14F-4D97-AF65-F5344CB8AC3E}">
        <p14:creationId xmlns:p14="http://schemas.microsoft.com/office/powerpoint/2010/main" val="2636128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8377D6-EE2F-47A4-9BA0-03A6C21D3B88}"/>
              </a:ext>
            </a:extLst>
          </p:cNvPr>
          <p:cNvSpPr/>
          <p:nvPr/>
        </p:nvSpPr>
        <p:spPr>
          <a:xfrm>
            <a:off x="3237404" y="2241024"/>
            <a:ext cx="8948467" cy="46169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Ins="108000" rtlCol="0" anchor="t" anchorCtr="0"/>
          <a:lstStyle/>
          <a:p>
            <a:pPr marL="285750" indent="-285750" algn="just">
              <a:spcBef>
                <a:spcPts val="1800"/>
              </a:spcBef>
              <a:buClr>
                <a:srgbClr val="00B050"/>
              </a:buClr>
              <a:buFont typeface="Wingdings" panose="05000000000000000000" pitchFamily="2" charset="2"/>
              <a:buChar char="§"/>
            </a:pP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chủ</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động</a:t>
            </a:r>
            <a:r>
              <a:rPr lang="en-US" sz="1900" dirty="0">
                <a:solidFill>
                  <a:srgbClr val="002060"/>
                </a:solidFill>
                <a:effectLst/>
                <a:latin typeface="+mj-lt"/>
                <a:ea typeface="Times New Roman" panose="02020603050405020304" pitchFamily="18" charset="0"/>
              </a:rPr>
              <a:t> ban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nhiều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sách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để</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hỗ</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phát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triển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doanh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nghiệp</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sự</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tiên</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phong</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của</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lãnh</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đạo</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tỉnh</a:t>
            </a:r>
            <a:endParaRPr lang="en-US" sz="19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kern="1400" dirty="0" err="1">
                <a:solidFill>
                  <a:srgbClr val="002060"/>
                </a:solidFill>
                <a:latin typeface="+mj-lt"/>
                <a:ea typeface="Times New Roman" panose="02020603050405020304" pitchFamily="18" charset="0"/>
              </a:rPr>
              <a:t>C</a:t>
            </a:r>
            <a:r>
              <a:rPr lang="en-US" sz="1900" kern="1400" dirty="0" err="1">
                <a:solidFill>
                  <a:srgbClr val="002060"/>
                </a:solidFill>
                <a:effectLst/>
                <a:latin typeface="+mj-lt"/>
                <a:ea typeface="Times New Roman" panose="02020603050405020304" pitchFamily="18" charset="0"/>
              </a:rPr>
              <a:t>ác</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quy</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định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liên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quan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đến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các</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quy</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trình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thực</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hiện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các</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dự</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án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đầu</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tư</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được</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tỉnh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kịp</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thời</a:t>
            </a:r>
            <a:r>
              <a:rPr lang="en-US" sz="1900" kern="1400" dirty="0">
                <a:solidFill>
                  <a:srgbClr val="002060"/>
                </a:solidFill>
                <a:effectLst/>
                <a:latin typeface="+mj-lt"/>
                <a:ea typeface="Times New Roman" panose="02020603050405020304" pitchFamily="18" charset="0"/>
              </a:rPr>
              <a:t> ban </a:t>
            </a:r>
            <a:r>
              <a:rPr lang="en-US" sz="1900" kern="1400" dirty="0" err="1">
                <a:solidFill>
                  <a:srgbClr val="002060"/>
                </a:solidFill>
                <a:effectLst/>
                <a:latin typeface="+mj-lt"/>
                <a:ea typeface="Times New Roman" panose="02020603050405020304" pitchFamily="18" charset="0"/>
              </a:rPr>
              <a:t>hành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tạo</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tính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minh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bạch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và</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thuận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lợi</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cho</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nhà</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đầu</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tư</a:t>
            </a:r>
            <a:endParaRPr lang="en-US" sz="1900" kern="14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T</a:t>
            </a:r>
            <a:r>
              <a:rPr lang="en-US" sz="1900" dirty="0" err="1">
                <a:solidFill>
                  <a:srgbClr val="002060"/>
                </a:solidFill>
                <a:effectLst/>
                <a:latin typeface="+mj-lt"/>
                <a:ea typeface="Times New Roman" panose="02020603050405020304" pitchFamily="18" charset="0"/>
              </a:rPr>
              <a:t>hực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việc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tiếp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nhận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giải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quyết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thủ</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tục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theo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chế</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một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cửa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một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cửa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liên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thông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tại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quan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T</a:t>
            </a:r>
            <a:r>
              <a:rPr lang="en-US" sz="1900" dirty="0" err="1">
                <a:solidFill>
                  <a:srgbClr val="002060"/>
                </a:solidFill>
                <a:effectLst/>
                <a:latin typeface="+mj-lt"/>
                <a:ea typeface="Times New Roman" panose="02020603050405020304" pitchFamily="18" charset="0"/>
              </a:rPr>
              <a:t>ỉnh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đẩy</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mạnh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thực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đại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hóa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nền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nước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thông</a:t>
            </a:r>
            <a:r>
              <a:rPr lang="en-US" sz="1900" dirty="0">
                <a:solidFill>
                  <a:srgbClr val="002060"/>
                </a:solidFill>
                <a:effectLst/>
                <a:latin typeface="+mj-lt"/>
                <a:ea typeface="Times New Roman" panose="02020603050405020304" pitchFamily="18" charset="0"/>
              </a:rPr>
              <a:t> qua </a:t>
            </a:r>
            <a:r>
              <a:rPr lang="en-US" sz="1900" dirty="0" err="1">
                <a:solidFill>
                  <a:srgbClr val="002060"/>
                </a:solidFill>
                <a:effectLst/>
                <a:latin typeface="+mj-lt"/>
                <a:ea typeface="Times New Roman" panose="02020603050405020304" pitchFamily="18" charset="0"/>
              </a:rPr>
              <a:t>xây</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dựng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vận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Cổng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thông</a:t>
            </a:r>
            <a:r>
              <a:rPr lang="en-US" sz="1900" dirty="0">
                <a:solidFill>
                  <a:srgbClr val="002060"/>
                </a:solidFill>
                <a:effectLst/>
                <a:latin typeface="+mj-lt"/>
                <a:ea typeface="Times New Roman" panose="02020603050405020304" pitchFamily="18" charset="0"/>
              </a:rPr>
              <a:t> tin </a:t>
            </a:r>
            <a:r>
              <a:rPr lang="en-US" sz="1900" dirty="0" err="1">
                <a:solidFill>
                  <a:srgbClr val="002060"/>
                </a:solidFill>
                <a:effectLst/>
                <a:latin typeface="+mj-lt"/>
                <a:ea typeface="Times New Roman" panose="02020603050405020304" pitchFamily="18" charset="0"/>
              </a:rPr>
              <a:t>điện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tử</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của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 </a:t>
            </a:r>
            <a:endParaRPr lang="en-US" sz="1900" kern="14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dirty="0">
                <a:solidFill>
                  <a:srgbClr val="002060"/>
                </a:solidFill>
                <a:effectLst/>
                <a:latin typeface="+mj-lt"/>
                <a:ea typeface="Times New Roman" panose="02020603050405020304" pitchFamily="18" charset="0"/>
              </a:rPr>
              <a:t>UBND </a:t>
            </a: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đã</a:t>
            </a:r>
            <a:r>
              <a:rPr lang="en-US" sz="1900" dirty="0">
                <a:solidFill>
                  <a:srgbClr val="002060"/>
                </a:solidFill>
                <a:effectLst/>
                <a:latin typeface="+mj-lt"/>
                <a:ea typeface="Times New Roman" panose="02020603050405020304" pitchFamily="18" charset="0"/>
              </a:rPr>
              <a:t> ban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quy</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chế</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tiếp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nhận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phản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ánh</a:t>
            </a:r>
            <a:r>
              <a:rPr lang="en-US" sz="1900" dirty="0">
                <a:solidFill>
                  <a:srgbClr val="002060"/>
                </a:solidFill>
                <a:effectLst/>
                <a:latin typeface="+mj-lt"/>
                <a:ea typeface="Times New Roman" panose="02020603050405020304" pitchFamily="18" charset="0"/>
              </a:rPr>
              <a:t>, kiến </a:t>
            </a:r>
            <a:r>
              <a:rPr lang="en-US" sz="1900" dirty="0" err="1">
                <a:solidFill>
                  <a:srgbClr val="002060"/>
                </a:solidFill>
                <a:effectLst/>
                <a:latin typeface="+mj-lt"/>
                <a:ea typeface="Times New Roman" panose="02020603050405020304" pitchFamily="18" charset="0"/>
              </a:rPr>
              <a:t>nghị</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của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nhân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tổ</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chức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về</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quy</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định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trên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địa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bàn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Đắk</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Nông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đối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thoại</a:t>
            </a:r>
            <a:r>
              <a:rPr lang="en-US" sz="1900" dirty="0">
                <a:solidFill>
                  <a:srgbClr val="002060"/>
                </a:solidFill>
                <a:effectLst/>
                <a:latin typeface="+mj-lt"/>
                <a:ea typeface="Times New Roman" panose="02020603050405020304" pitchFamily="18" charset="0"/>
              </a:rPr>
              <a:t> DN</a:t>
            </a:r>
          </a:p>
          <a:p>
            <a:pPr algn="just">
              <a:spcBef>
                <a:spcPts val="1800"/>
              </a:spcBef>
              <a:buClr>
                <a:srgbClr val="00B050"/>
              </a:buClr>
            </a:pPr>
            <a:endParaRPr lang="en-US" sz="1900" dirty="0">
              <a:solidFill>
                <a:srgbClr val="002060"/>
              </a:solidFill>
              <a:effectLst/>
              <a:latin typeface="+mj-lt"/>
              <a:ea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98E3D59B-0BDC-4C54-857F-68B81650225A}"/>
              </a:ext>
            </a:extLst>
          </p:cNvPr>
          <p:cNvSpPr txBox="1">
            <a:spLocks/>
          </p:cNvSpPr>
          <p:nvPr/>
        </p:nvSpPr>
        <p:spPr>
          <a:xfrm>
            <a:off x="2774831" y="375103"/>
            <a:ext cx="8948468"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2060"/>
              </a:solidFill>
              <a:effectLst/>
              <a:latin typeface=".VnTime"/>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445225"/>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id="{8346D895-F488-40FC-AC05-0062875332AB}"/>
              </a:ext>
            </a:extLst>
          </p:cNvPr>
          <p:cNvSpPr/>
          <p:nvPr/>
        </p:nvSpPr>
        <p:spPr>
          <a:xfrm>
            <a:off x="3237404" y="1625782"/>
            <a:ext cx="8948467" cy="615243"/>
          </a:xfrm>
          <a:prstGeom prst="rect">
            <a:avLst/>
          </a:prstGeom>
          <a:solidFill>
            <a:srgbClr val="2474BD"/>
          </a:solidFill>
          <a:ln>
            <a:noFill/>
          </a:ln>
          <a:effectLst/>
        </p:spPr>
        <p:style>
          <a:lnRef idx="1">
            <a:schemeClr val="accent1"/>
          </a:lnRef>
          <a:fillRef idx="3">
            <a:schemeClr val="accent1"/>
          </a:fillRef>
          <a:effectRef idx="2">
            <a:schemeClr val="accent1"/>
          </a:effectRef>
          <a:fontRef idx="minor">
            <a:schemeClr val="lt1"/>
          </a:fontRef>
        </p:style>
        <p:txBody>
          <a:bodyPr tIns="216000" rIns="108000" bIns="0" rtlCol="0" anchor="t" anchorCtr="0"/>
          <a:lstStyle/>
          <a:p>
            <a:pPr marL="0" lvl="1" algn="just">
              <a:spcBef>
                <a:spcPts val="1200"/>
              </a:spcBef>
            </a:pPr>
            <a:r>
              <a:rPr lang="en-US" sz="2000" b="1" dirty="0" err="1">
                <a:effectLst/>
                <a:latin typeface="+mj-lt"/>
                <a:ea typeface="Times New Roman" panose="02020603050405020304" pitchFamily="18" charset="0"/>
                <a:cs typeface="Times New Roman" panose="02020603050405020304" pitchFamily="18" charset="0"/>
              </a:rPr>
              <a:t>Những</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mặt</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đạt</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được</a:t>
            </a:r>
            <a:endParaRPr lang="en-US" sz="2000" dirty="0">
              <a:effectLst/>
              <a:latin typeface="+mj-lt"/>
              <a:ea typeface="Times New Roman" panose="02020603050405020304" pitchFamily="18" charset="0"/>
              <a:cs typeface="Times New Roman" panose="02020603050405020304" pitchFamily="18" charset="0"/>
            </a:endParaRPr>
          </a:p>
        </p:txBody>
      </p:sp>
      <p:sp>
        <p:nvSpPr>
          <p:cNvPr id="11" name="Title 3">
            <a:extLst>
              <a:ext uri="{FF2B5EF4-FFF2-40B4-BE49-F238E27FC236}">
                <a16:creationId xmlns:a16="http://schemas.microsoft.com/office/drawing/2014/main" id="{8EA96B05-E688-425E-8C35-77D04B38F8AA}"/>
              </a:ext>
            </a:extLst>
          </p:cNvPr>
          <p:cNvSpPr txBox="1">
            <a:spLocks/>
          </p:cNvSpPr>
          <p:nvPr/>
        </p:nvSpPr>
        <p:spPr>
          <a:xfrm>
            <a:off x="0" y="507355"/>
            <a:ext cx="11060725" cy="876610"/>
          </a:xfrm>
          <a:prstGeom prst="rect">
            <a:avLst/>
          </a:prstGeom>
        </p:spPr>
        <p:txBody>
          <a:bodyPr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algn="just">
              <a:spcBef>
                <a:spcPts val="600"/>
              </a:spcBef>
              <a:tabLst>
                <a:tab pos="720090" algn="l"/>
              </a:tabLst>
            </a:pPr>
            <a:r>
              <a:rPr lang="en-US" sz="2400" b="1" dirty="0" err="1">
                <a:solidFill>
                  <a:srgbClr val="002060"/>
                </a:solidFill>
                <a:effectLst/>
                <a:latin typeface="Times New Roman" panose="02020603050405020304" pitchFamily="18" charset="0"/>
                <a:ea typeface="Times New Roman" panose="02020603050405020304" pitchFamily="18" charset="0"/>
              </a:rPr>
              <a:t>Đánh</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giá</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chung</a:t>
            </a:r>
            <a:r>
              <a:rPr lang="vi-VN" sz="2400" b="1" dirty="0">
                <a:solidFill>
                  <a:srgbClr val="002060"/>
                </a:solidFill>
                <a:effectLst/>
                <a:latin typeface="Times New Roman" panose="02020603050405020304" pitchFamily="18" charset="0"/>
                <a:ea typeface="Times New Roman" panose="02020603050405020304" pitchFamily="18" charset="0"/>
              </a:rPr>
              <a:t> về tình hình </a:t>
            </a:r>
            <a:r>
              <a:rPr lang="en-US" sz="2400" b="1" dirty="0" err="1">
                <a:solidFill>
                  <a:srgbClr val="002060"/>
                </a:solidFill>
                <a:effectLst/>
                <a:latin typeface="Times New Roman" panose="02020603050405020304" pitchFamily="18" charset="0"/>
                <a:ea typeface="Times New Roman" panose="02020603050405020304" pitchFamily="18" charset="0"/>
              </a:rPr>
              <a:t>cải</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thiện</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môi</a:t>
            </a:r>
            <a:r>
              <a:rPr lang="vi-VN" sz="2400" b="1" dirty="0">
                <a:solidFill>
                  <a:srgbClr val="002060"/>
                </a:solidFill>
                <a:effectLst/>
                <a:latin typeface="Times New Roman" panose="02020603050405020304" pitchFamily="18" charset="0"/>
                <a:ea typeface="Times New Roman" panose="02020603050405020304" pitchFamily="18" charset="0"/>
              </a:rPr>
              <a:t> trường đầu tư, kinh doanh</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811DFE05-AC91-4391-ADD8-4B2F698A8539}"/>
              </a:ext>
            </a:extLst>
          </p:cNvPr>
          <p:cNvPicPr>
            <a:picLocks noChangeAspect="1"/>
          </p:cNvPicPr>
          <p:nvPr/>
        </p:nvPicPr>
        <p:blipFill>
          <a:blip r:embed="rId2"/>
          <a:stretch>
            <a:fillRect/>
          </a:stretch>
        </p:blipFill>
        <p:spPr>
          <a:xfrm>
            <a:off x="0" y="1625781"/>
            <a:ext cx="3237404" cy="2681041"/>
          </a:xfrm>
          <a:prstGeom prst="rect">
            <a:avLst/>
          </a:prstGeom>
        </p:spPr>
      </p:pic>
      <p:pic>
        <p:nvPicPr>
          <p:cNvPr id="6" name="Picture 5">
            <a:extLst>
              <a:ext uri="{FF2B5EF4-FFF2-40B4-BE49-F238E27FC236}">
                <a16:creationId xmlns:a16="http://schemas.microsoft.com/office/drawing/2014/main" id="{F9DA3195-FCDD-46F4-83FE-7CA9CFE9274E}"/>
              </a:ext>
            </a:extLst>
          </p:cNvPr>
          <p:cNvPicPr>
            <a:picLocks noChangeAspect="1"/>
          </p:cNvPicPr>
          <p:nvPr/>
        </p:nvPicPr>
        <p:blipFill>
          <a:blip r:embed="rId3"/>
          <a:stretch>
            <a:fillRect/>
          </a:stretch>
        </p:blipFill>
        <p:spPr>
          <a:xfrm>
            <a:off x="0" y="4306824"/>
            <a:ext cx="3243514" cy="2551174"/>
          </a:xfrm>
          <a:prstGeom prst="rect">
            <a:avLst/>
          </a:prstGeom>
        </p:spPr>
      </p:pic>
    </p:spTree>
    <p:extLst>
      <p:ext uri="{BB962C8B-B14F-4D97-AF65-F5344CB8AC3E}">
        <p14:creationId xmlns:p14="http://schemas.microsoft.com/office/powerpoint/2010/main" val="296486360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barn(inVertical)">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barn(inVertical)">
                                      <p:cBhvr>
                                        <p:cTn id="19" dur="5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barn(inVertical)">
                                      <p:cBhvr>
                                        <p:cTn id="24" dur="500"/>
                                        <p:tgtEl>
                                          <p:spTgt spid="1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Effect transition="in" filter="barn(inVertical)">
                                      <p:cBhvr>
                                        <p:cTn id="29" dur="500"/>
                                        <p:tgtEl>
                                          <p:spTgt spid="1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xEl>
                                              <p:pRg st="4" end="4"/>
                                            </p:txEl>
                                          </p:spTgt>
                                        </p:tgtEl>
                                        <p:attrNameLst>
                                          <p:attrName>style.visibility</p:attrName>
                                        </p:attrNameLst>
                                      </p:cBhvr>
                                      <p:to>
                                        <p:strVal val="visible"/>
                                      </p:to>
                                    </p:set>
                                    <p:animEffect transition="in" filter="barn(inVertical)">
                                      <p:cBhvr>
                                        <p:cTn id="34"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8377D6-EE2F-47A4-9BA0-03A6C21D3B88}"/>
              </a:ext>
            </a:extLst>
          </p:cNvPr>
          <p:cNvSpPr/>
          <p:nvPr/>
        </p:nvSpPr>
        <p:spPr>
          <a:xfrm>
            <a:off x="3237404" y="2241024"/>
            <a:ext cx="8948467" cy="46169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Ins="108000" rtlCol="0" anchor="t" anchorCtr="0"/>
          <a:lstStyle/>
          <a:p>
            <a:pPr marL="285750" indent="-285750" algn="just">
              <a:spcBef>
                <a:spcPts val="1800"/>
              </a:spcBef>
              <a:buClr>
                <a:srgbClr val="00B050"/>
              </a:buClr>
              <a:buFont typeface="Wingdings" panose="05000000000000000000" pitchFamily="2" charset="2"/>
              <a:buChar char="§"/>
            </a:pPr>
            <a:r>
              <a:rPr lang="en-US" sz="1900" dirty="0">
                <a:solidFill>
                  <a:srgbClr val="002060"/>
                </a:solidFill>
                <a:latin typeface="+mj-lt"/>
                <a:ea typeface="Times New Roman" panose="02020603050405020304" pitchFamily="18" charset="0"/>
              </a:rPr>
              <a:t>T</a:t>
            </a:r>
            <a:r>
              <a:rPr lang="vi-VN" sz="1900" dirty="0">
                <a:solidFill>
                  <a:srgbClr val="002060"/>
                </a:solidFill>
                <a:effectLst/>
                <a:latin typeface="+mj-lt"/>
                <a:ea typeface="Times New Roman" panose="02020603050405020304" pitchFamily="18" charset="0"/>
              </a:rPr>
              <a:t>ình trạng chấp hành kỷ luật, kỷ cương hành chính chưa nghiêm ở các đơn vị hành chính liên quan, đặc biệt là </a:t>
            </a:r>
            <a:r>
              <a:rPr lang="en-US" sz="1900" dirty="0" err="1">
                <a:solidFill>
                  <a:srgbClr val="002060"/>
                </a:solidFill>
                <a:effectLst/>
                <a:latin typeface="+mj-lt"/>
                <a:ea typeface="Times New Roman" panose="02020603050405020304" pitchFamily="18" charset="0"/>
              </a:rPr>
              <a:t>mối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quan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hệ</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công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trách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nhiệm</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phối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hợp</a:t>
            </a:r>
            <a:r>
              <a:rPr lang="en-US" sz="1900" dirty="0">
                <a:solidFill>
                  <a:srgbClr val="002060"/>
                </a:solidFill>
                <a:effectLst/>
                <a:latin typeface="+mj-lt"/>
                <a:ea typeface="Times New Roman" panose="02020603050405020304" pitchFamily="18" charset="0"/>
              </a:rPr>
              <a:t> </a:t>
            </a: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C</a:t>
            </a:r>
            <a:r>
              <a:rPr lang="en-US" sz="1900" dirty="0" err="1">
                <a:solidFill>
                  <a:srgbClr val="002060"/>
                </a:solidFill>
                <a:effectLst/>
                <a:latin typeface="+mj-lt"/>
                <a:ea typeface="Times New Roman" panose="02020603050405020304" pitchFamily="18" charset="0"/>
              </a:rPr>
              <a:t>ông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cải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có</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sự</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chuyển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biến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nhưng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vẫn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còn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chậm</a:t>
            </a:r>
            <a:r>
              <a:rPr lang="vi-VN" sz="1900" dirty="0">
                <a:solidFill>
                  <a:srgbClr val="002060"/>
                </a:solidFill>
                <a:effectLst/>
                <a:latin typeface="+mj-lt"/>
                <a:ea typeface="Times New Roman" panose="02020603050405020304" pitchFamily="18" charset="0"/>
              </a:rPr>
              <a:t> so với yêu cầu mới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cao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Thời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gian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xử</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lý</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hồ</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mặt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dù</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được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rút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ngắn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nhưng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vẫn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còn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dài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hơn</a:t>
            </a:r>
            <a:r>
              <a:rPr lang="en-US" sz="1900" dirty="0">
                <a:solidFill>
                  <a:srgbClr val="002060"/>
                </a:solidFill>
                <a:effectLst/>
                <a:latin typeface="+mj-lt"/>
                <a:ea typeface="Times New Roman" panose="02020603050405020304" pitchFamily="18" charset="0"/>
              </a:rPr>
              <a:t> so </a:t>
            </a:r>
            <a:r>
              <a:rPr lang="en-US" sz="1900" dirty="0" err="1">
                <a:solidFill>
                  <a:srgbClr val="002060"/>
                </a:solidFill>
                <a:effectLst/>
                <a:latin typeface="+mj-lt"/>
                <a:ea typeface="Times New Roman" panose="02020603050405020304" pitchFamily="18" charset="0"/>
              </a:rPr>
              <a:t>với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a:t>
            </a:r>
            <a:r>
              <a:rPr lang="en-US" sz="1900" dirty="0" err="1">
                <a:solidFill>
                  <a:srgbClr val="002060"/>
                </a:solidFill>
                <a:effectLst/>
                <a:latin typeface="+mj-lt"/>
                <a:ea typeface="Times New Roman" panose="02020603050405020304" pitchFamily="18" charset="0"/>
              </a:rPr>
              <a:t>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phố</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khác</a:t>
            </a:r>
            <a:r>
              <a:rPr lang="en-US" sz="1900" dirty="0">
                <a:solidFill>
                  <a:srgbClr val="002060"/>
                </a:solidFill>
                <a:effectLst/>
                <a:latin typeface="+mj-lt"/>
                <a:ea typeface="Times New Roman" panose="02020603050405020304" pitchFamily="18" charset="0"/>
              </a:rPr>
              <a:t>. </a:t>
            </a:r>
          </a:p>
          <a:p>
            <a:pPr marL="285750" indent="-285750" algn="just">
              <a:spcBef>
                <a:spcPts val="1800"/>
              </a:spcBef>
              <a:buClr>
                <a:srgbClr val="00B050"/>
              </a:buClr>
              <a:buFont typeface="Wingdings" panose="05000000000000000000" pitchFamily="2" charset="2"/>
              <a:buChar char="§"/>
            </a:pPr>
            <a:r>
              <a:rPr lang="nl-NL" sz="1900" dirty="0">
                <a:solidFill>
                  <a:srgbClr val="002060"/>
                </a:solidFill>
                <a:latin typeface="+mj-lt"/>
                <a:ea typeface="Times New Roman" panose="02020603050405020304" pitchFamily="18" charset="0"/>
              </a:rPr>
              <a:t>T</a:t>
            </a:r>
            <a:r>
              <a:rPr lang="nl-NL" sz="1900" dirty="0">
                <a:solidFill>
                  <a:srgbClr val="002060"/>
                </a:solidFill>
                <a:effectLst/>
                <a:latin typeface="+mj-lt"/>
                <a:ea typeface="Times New Roman" panose="02020603050405020304" pitchFamily="18" charset="0"/>
              </a:rPr>
              <a:t>riển khai các quy hoạch, kế hoạch, các dự án đầu tư có sử dụng đất, </a:t>
            </a:r>
            <a:r>
              <a:rPr lang="en-US" sz="1900" dirty="0" err="1">
                <a:solidFill>
                  <a:srgbClr val="002060"/>
                </a:solidFill>
                <a:effectLst/>
                <a:latin typeface="+mj-lt"/>
                <a:ea typeface="Times New Roman" panose="02020603050405020304" pitchFamily="18" charset="0"/>
              </a:rPr>
              <a:t>đấu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thầu</a:t>
            </a:r>
            <a:r>
              <a:rPr lang="en-US" sz="1900" dirty="0">
                <a:solidFill>
                  <a:srgbClr val="002060"/>
                </a:solidFill>
                <a:effectLst/>
                <a:latin typeface="+mj-lt"/>
                <a:ea typeface="Times New Roman" panose="02020603050405020304" pitchFamily="18" charset="0"/>
              </a:rPr>
              <a:t>, </a:t>
            </a:r>
            <a:r>
              <a:rPr lang="vi-VN" sz="1900" dirty="0">
                <a:solidFill>
                  <a:srgbClr val="002060"/>
                </a:solidFill>
                <a:effectLst/>
                <a:latin typeface="+mj-lt"/>
                <a:ea typeface="Times New Roman" panose="02020603050405020304" pitchFamily="18" charset="0"/>
              </a:rPr>
              <a:t>công khai </a:t>
            </a:r>
            <a:r>
              <a:rPr lang="en-US" sz="1900" dirty="0" err="1">
                <a:solidFill>
                  <a:srgbClr val="002060"/>
                </a:solidFill>
                <a:effectLst/>
                <a:latin typeface="+mj-lt"/>
                <a:ea typeface="Times New Roman" panose="02020603050405020304" pitchFamily="18" charset="0"/>
              </a:rPr>
              <a:t>thủ</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tục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vi-VN" sz="1900" dirty="0">
                <a:solidFill>
                  <a:srgbClr val="002060"/>
                </a:solidFill>
                <a:effectLst/>
                <a:latin typeface="+mj-lt"/>
                <a:ea typeface="Times New Roman" panose="02020603050405020304" pitchFamily="18" charset="0"/>
              </a:rPr>
              <a:t>, phí lệ phí còn hạn chế</a:t>
            </a:r>
            <a:r>
              <a:rPr lang="en-US" sz="1900" dirty="0">
                <a:solidFill>
                  <a:srgbClr val="002060"/>
                </a:solidFill>
                <a:effectLst/>
                <a:latin typeface="+mj-lt"/>
                <a:ea typeface="Times New Roman" panose="02020603050405020304" pitchFamily="18" charset="0"/>
              </a:rPr>
              <a:t>,</a:t>
            </a:r>
            <a:r>
              <a:rPr lang="vi-VN" sz="1900" dirty="0">
                <a:solidFill>
                  <a:srgbClr val="002060"/>
                </a:solidFill>
                <a:effectLst/>
                <a:latin typeface="+mj-lt"/>
                <a:ea typeface="Times New Roman" panose="02020603050405020304" pitchFamily="18" charset="0"/>
              </a:rPr>
              <a:t> doanh nghiệp đánh giá chưa cao</a:t>
            </a:r>
            <a:endParaRPr lang="en-US" sz="19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C</a:t>
            </a:r>
            <a:r>
              <a:rPr lang="en-US" sz="1900" dirty="0" err="1">
                <a:solidFill>
                  <a:srgbClr val="002060"/>
                </a:solidFill>
                <a:effectLst/>
                <a:latin typeface="+mj-lt"/>
                <a:ea typeface="Times New Roman" panose="02020603050405020304" pitchFamily="18" charset="0"/>
              </a:rPr>
              <a:t>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vấn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đề</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của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doanh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nghiệp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đề</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xuất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đều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được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giải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quyết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nhưng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số</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doanh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nghiệp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lòng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với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giải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quyết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của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quan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nước</a:t>
            </a:r>
            <a:r>
              <a:rPr lang="en-US" sz="1900" dirty="0">
                <a:solidFill>
                  <a:srgbClr val="002060"/>
                </a:solidFill>
                <a:effectLst/>
                <a:latin typeface="+mj-lt"/>
                <a:ea typeface="Times New Roman" panose="02020603050405020304" pitchFamily="18" charset="0"/>
              </a:rPr>
              <a:t>. </a:t>
            </a:r>
          </a:p>
          <a:p>
            <a:pPr algn="just">
              <a:spcBef>
                <a:spcPts val="1800"/>
              </a:spcBef>
              <a:buClr>
                <a:srgbClr val="00B050"/>
              </a:buClr>
            </a:pPr>
            <a:endParaRPr lang="en-US" sz="1900" dirty="0">
              <a:solidFill>
                <a:srgbClr val="002060"/>
              </a:solidFill>
              <a:effectLst/>
              <a:latin typeface="+mj-lt"/>
              <a:ea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98E3D59B-0BDC-4C54-857F-68B81650225A}"/>
              </a:ext>
            </a:extLst>
          </p:cNvPr>
          <p:cNvSpPr txBox="1">
            <a:spLocks/>
          </p:cNvSpPr>
          <p:nvPr/>
        </p:nvSpPr>
        <p:spPr>
          <a:xfrm>
            <a:off x="2774831" y="375103"/>
            <a:ext cx="8948468"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2060"/>
              </a:solidFill>
              <a:effectLst/>
              <a:latin typeface=".VnTime"/>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445225"/>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id="{8346D895-F488-40FC-AC05-0062875332AB}"/>
              </a:ext>
            </a:extLst>
          </p:cNvPr>
          <p:cNvSpPr/>
          <p:nvPr/>
        </p:nvSpPr>
        <p:spPr>
          <a:xfrm>
            <a:off x="3237404" y="1625782"/>
            <a:ext cx="8948467" cy="615243"/>
          </a:xfrm>
          <a:prstGeom prst="rect">
            <a:avLst/>
          </a:prstGeom>
          <a:solidFill>
            <a:srgbClr val="2474BD"/>
          </a:solidFill>
          <a:ln>
            <a:noFill/>
          </a:ln>
          <a:effectLst/>
        </p:spPr>
        <p:style>
          <a:lnRef idx="1">
            <a:schemeClr val="accent1"/>
          </a:lnRef>
          <a:fillRef idx="3">
            <a:schemeClr val="accent1"/>
          </a:fillRef>
          <a:effectRef idx="2">
            <a:schemeClr val="accent1"/>
          </a:effectRef>
          <a:fontRef idx="minor">
            <a:schemeClr val="lt1"/>
          </a:fontRef>
        </p:style>
        <p:txBody>
          <a:bodyPr tIns="216000" rIns="108000" bIns="0" rtlCol="0" anchor="t" anchorCtr="0"/>
          <a:lstStyle/>
          <a:p>
            <a:pPr marL="0" lvl="1" algn="just">
              <a:spcBef>
                <a:spcPts val="1200"/>
              </a:spcBef>
            </a:pPr>
            <a:r>
              <a:rPr lang="en-US" sz="2000" b="1" dirty="0" err="1">
                <a:effectLst/>
                <a:latin typeface="+mj-lt"/>
                <a:ea typeface="Times New Roman" panose="02020603050405020304" pitchFamily="18" charset="0"/>
                <a:cs typeface="Times New Roman" panose="02020603050405020304" pitchFamily="18" charset="0"/>
              </a:rPr>
              <a:t>Những</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mặt</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hạn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chế</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và</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nguyên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nhân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chủ</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quan</a:t>
            </a:r>
            <a:endParaRPr lang="en-US" sz="2000" dirty="0">
              <a:effectLst/>
              <a:latin typeface="+mj-lt"/>
              <a:ea typeface="Times New Roman" panose="02020603050405020304" pitchFamily="18" charset="0"/>
              <a:cs typeface="Times New Roman" panose="02020603050405020304" pitchFamily="18" charset="0"/>
            </a:endParaRPr>
          </a:p>
        </p:txBody>
      </p:sp>
      <p:sp>
        <p:nvSpPr>
          <p:cNvPr id="11" name="Title 3">
            <a:extLst>
              <a:ext uri="{FF2B5EF4-FFF2-40B4-BE49-F238E27FC236}">
                <a16:creationId xmlns:a16="http://schemas.microsoft.com/office/drawing/2014/main" id="{8EA96B05-E688-425E-8C35-77D04B38F8AA}"/>
              </a:ext>
            </a:extLst>
          </p:cNvPr>
          <p:cNvSpPr txBox="1">
            <a:spLocks/>
          </p:cNvSpPr>
          <p:nvPr/>
        </p:nvSpPr>
        <p:spPr>
          <a:xfrm>
            <a:off x="0" y="507355"/>
            <a:ext cx="11060725" cy="876610"/>
          </a:xfrm>
          <a:prstGeom prst="rect">
            <a:avLst/>
          </a:prstGeom>
        </p:spPr>
        <p:txBody>
          <a:bodyPr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algn="just">
              <a:spcBef>
                <a:spcPts val="600"/>
              </a:spcBef>
              <a:tabLst>
                <a:tab pos="720090" algn="l"/>
              </a:tabLst>
            </a:pPr>
            <a:r>
              <a:rPr lang="en-US" sz="2400" b="1" dirty="0" err="1">
                <a:solidFill>
                  <a:srgbClr val="002060"/>
                </a:solidFill>
                <a:effectLst/>
                <a:latin typeface="Times New Roman" panose="02020603050405020304" pitchFamily="18" charset="0"/>
                <a:ea typeface="Times New Roman" panose="02020603050405020304" pitchFamily="18" charset="0"/>
              </a:rPr>
              <a:t>Đánh</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giá</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chung</a:t>
            </a:r>
            <a:r>
              <a:rPr lang="vi-VN" sz="2400" b="1" dirty="0">
                <a:solidFill>
                  <a:srgbClr val="002060"/>
                </a:solidFill>
                <a:effectLst/>
                <a:latin typeface="Times New Roman" panose="02020603050405020304" pitchFamily="18" charset="0"/>
                <a:ea typeface="Times New Roman" panose="02020603050405020304" pitchFamily="18" charset="0"/>
              </a:rPr>
              <a:t> về tình hình </a:t>
            </a:r>
            <a:r>
              <a:rPr lang="en-US" sz="2400" b="1" dirty="0" err="1">
                <a:solidFill>
                  <a:srgbClr val="002060"/>
                </a:solidFill>
                <a:effectLst/>
                <a:latin typeface="Times New Roman" panose="02020603050405020304" pitchFamily="18" charset="0"/>
                <a:ea typeface="Times New Roman" panose="02020603050405020304" pitchFamily="18" charset="0"/>
              </a:rPr>
              <a:t>cải</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thiện</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môi</a:t>
            </a:r>
            <a:r>
              <a:rPr lang="vi-VN" sz="2400" b="1" dirty="0">
                <a:solidFill>
                  <a:srgbClr val="002060"/>
                </a:solidFill>
                <a:effectLst/>
                <a:latin typeface="Times New Roman" panose="02020603050405020304" pitchFamily="18" charset="0"/>
                <a:ea typeface="Times New Roman" panose="02020603050405020304" pitchFamily="18" charset="0"/>
              </a:rPr>
              <a:t> trường đầu tư, kinh doanh</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F9DA3195-FCDD-46F4-83FE-7CA9CFE9274E}"/>
              </a:ext>
            </a:extLst>
          </p:cNvPr>
          <p:cNvPicPr>
            <a:picLocks noChangeAspect="1"/>
          </p:cNvPicPr>
          <p:nvPr/>
        </p:nvPicPr>
        <p:blipFill>
          <a:blip r:embed="rId2"/>
          <a:stretch>
            <a:fillRect/>
          </a:stretch>
        </p:blipFill>
        <p:spPr>
          <a:xfrm>
            <a:off x="0" y="4306824"/>
            <a:ext cx="3243514" cy="2551174"/>
          </a:xfrm>
          <a:prstGeom prst="rect">
            <a:avLst/>
          </a:prstGeom>
        </p:spPr>
      </p:pic>
      <p:pic>
        <p:nvPicPr>
          <p:cNvPr id="5" name="Picture 4">
            <a:extLst>
              <a:ext uri="{FF2B5EF4-FFF2-40B4-BE49-F238E27FC236}">
                <a16:creationId xmlns:a16="http://schemas.microsoft.com/office/drawing/2014/main" id="{A3FDAD74-1DCB-4863-B680-D1E406F19616}"/>
              </a:ext>
            </a:extLst>
          </p:cNvPr>
          <p:cNvPicPr>
            <a:picLocks noChangeAspect="1"/>
          </p:cNvPicPr>
          <p:nvPr/>
        </p:nvPicPr>
        <p:blipFill>
          <a:blip r:embed="rId3"/>
          <a:stretch>
            <a:fillRect/>
          </a:stretch>
        </p:blipFill>
        <p:spPr>
          <a:xfrm>
            <a:off x="-65677" y="1625781"/>
            <a:ext cx="3303081" cy="2681042"/>
          </a:xfrm>
          <a:prstGeom prst="rect">
            <a:avLst/>
          </a:prstGeom>
        </p:spPr>
      </p:pic>
    </p:spTree>
    <p:extLst>
      <p:ext uri="{BB962C8B-B14F-4D97-AF65-F5344CB8AC3E}">
        <p14:creationId xmlns:p14="http://schemas.microsoft.com/office/powerpoint/2010/main" val="532098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arn(inVertic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barn(inVertical)">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1000"/>
                                        <p:tgtEl>
                                          <p:spTgt spid="16">
                                            <p:txEl>
                                              <p:pRg st="3" end="3"/>
                                            </p:txEl>
                                          </p:spTgt>
                                        </p:tgtEl>
                                      </p:cBhvr>
                                    </p:animEffect>
                                    <p:anim calcmode="lin" valueType="num">
                                      <p:cBhvr>
                                        <p:cTn id="2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8377D6-EE2F-47A4-9BA0-03A6C21D3B88}"/>
              </a:ext>
            </a:extLst>
          </p:cNvPr>
          <p:cNvSpPr/>
          <p:nvPr/>
        </p:nvSpPr>
        <p:spPr>
          <a:xfrm>
            <a:off x="3237404" y="2241024"/>
            <a:ext cx="8948467" cy="46169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Ins="108000" rtlCol="0" anchor="t" anchorCtr="0"/>
          <a:lstStyle/>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M</a:t>
            </a:r>
            <a:r>
              <a:rPr lang="en-US" sz="1900" dirty="0" err="1">
                <a:solidFill>
                  <a:srgbClr val="002060"/>
                </a:solidFill>
                <a:effectLst/>
                <a:latin typeface="+mj-lt"/>
                <a:ea typeface="Times New Roman" panose="02020603050405020304" pitchFamily="18" charset="0"/>
              </a:rPr>
              <a:t>ột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số</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sách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hỗ</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đầu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tư</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của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còn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mang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tượng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trưng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thực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tế</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cao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khó</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đảm</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bảo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được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trong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dài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hạn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đồng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thời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được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hỗ</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bởi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giải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pháp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đồng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bộ</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khác</a:t>
            </a:r>
            <a:endParaRPr lang="en-US" sz="19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H</a:t>
            </a:r>
            <a:r>
              <a:rPr lang="en-US" sz="1900" dirty="0" err="1">
                <a:solidFill>
                  <a:srgbClr val="002060"/>
                </a:solidFill>
                <a:effectLst/>
                <a:latin typeface="+mj-lt"/>
                <a:ea typeface="Times New Roman" panose="02020603050405020304" pitchFamily="18" charset="0"/>
              </a:rPr>
              <a:t>iệu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công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xúc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tiến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đầu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tư</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cao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hình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thức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xúc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tiến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hút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đầu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tư</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còn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theo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lối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mòn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đặc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sắc</a:t>
            </a:r>
            <a:endParaRPr lang="en-US" sz="19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C</a:t>
            </a:r>
            <a:r>
              <a:rPr lang="en-US" sz="1900" dirty="0" err="1">
                <a:solidFill>
                  <a:srgbClr val="002060"/>
                </a:solidFill>
                <a:effectLst/>
                <a:latin typeface="+mj-lt"/>
                <a:ea typeface="Times New Roman" panose="02020603050405020304" pitchFamily="18" charset="0"/>
              </a:rPr>
              <a:t>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hoạt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động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dịch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vụ</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hỗ</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doanh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nghiệp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phát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triển</a:t>
            </a:r>
            <a:r>
              <a:rPr lang="en-US" sz="1900" dirty="0">
                <a:solidFill>
                  <a:srgbClr val="002060"/>
                </a:solidFill>
                <a:latin typeface="+mj-lt"/>
                <a:ea typeface="Times New Roman" panose="02020603050405020304" pitchFamily="18" charset="0"/>
              </a:rPr>
              <a:t>, DN </a:t>
            </a:r>
            <a:r>
              <a:rPr lang="en-US" sz="1900" dirty="0" err="1">
                <a:solidFill>
                  <a:srgbClr val="002060"/>
                </a:solidFill>
                <a:effectLst/>
                <a:latin typeface="+mj-lt"/>
                <a:ea typeface="Times New Roman" panose="02020603050405020304" pitchFamily="18" charset="0"/>
              </a:rPr>
              <a:t>gặp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khó</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khăn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phát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sinh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trong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trình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thực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thủ</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tục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liên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quan</a:t>
            </a:r>
            <a:r>
              <a:rPr lang="en-US" sz="1900" dirty="0">
                <a:solidFill>
                  <a:srgbClr val="002060"/>
                </a:solidFill>
                <a:effectLst/>
                <a:latin typeface="+mj-lt"/>
                <a:ea typeface="Times New Roman" panose="02020603050405020304" pitchFamily="18" charset="0"/>
              </a:rPr>
              <a:t>.</a:t>
            </a:r>
          </a:p>
          <a:p>
            <a:pPr algn="just">
              <a:spcBef>
                <a:spcPts val="1800"/>
              </a:spcBef>
              <a:buClr>
                <a:srgbClr val="00B050"/>
              </a:buClr>
            </a:pPr>
            <a:endParaRPr lang="en-US" sz="1900" dirty="0">
              <a:solidFill>
                <a:srgbClr val="002060"/>
              </a:solidFill>
              <a:effectLst/>
              <a:latin typeface="+mj-lt"/>
              <a:ea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98E3D59B-0BDC-4C54-857F-68B81650225A}"/>
              </a:ext>
            </a:extLst>
          </p:cNvPr>
          <p:cNvSpPr txBox="1">
            <a:spLocks/>
          </p:cNvSpPr>
          <p:nvPr/>
        </p:nvSpPr>
        <p:spPr>
          <a:xfrm>
            <a:off x="2774831" y="375103"/>
            <a:ext cx="8948468"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2060"/>
              </a:solidFill>
              <a:effectLst/>
              <a:latin typeface=".VnTime"/>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445225"/>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id="{8346D895-F488-40FC-AC05-0062875332AB}"/>
              </a:ext>
            </a:extLst>
          </p:cNvPr>
          <p:cNvSpPr/>
          <p:nvPr/>
        </p:nvSpPr>
        <p:spPr>
          <a:xfrm>
            <a:off x="3237404" y="1625782"/>
            <a:ext cx="8948467" cy="615243"/>
          </a:xfrm>
          <a:prstGeom prst="rect">
            <a:avLst/>
          </a:prstGeom>
          <a:solidFill>
            <a:srgbClr val="2474BD"/>
          </a:solidFill>
          <a:ln>
            <a:noFill/>
          </a:ln>
          <a:effectLst/>
        </p:spPr>
        <p:style>
          <a:lnRef idx="1">
            <a:schemeClr val="accent1"/>
          </a:lnRef>
          <a:fillRef idx="3">
            <a:schemeClr val="accent1"/>
          </a:fillRef>
          <a:effectRef idx="2">
            <a:schemeClr val="accent1"/>
          </a:effectRef>
          <a:fontRef idx="minor">
            <a:schemeClr val="lt1"/>
          </a:fontRef>
        </p:style>
        <p:txBody>
          <a:bodyPr tIns="216000" rIns="108000" bIns="0" rtlCol="0" anchor="t" anchorCtr="0"/>
          <a:lstStyle/>
          <a:p>
            <a:pPr marL="0" lvl="1" algn="just">
              <a:spcBef>
                <a:spcPts val="1200"/>
              </a:spcBef>
            </a:pPr>
            <a:r>
              <a:rPr lang="en-US" sz="2000" b="1" dirty="0" err="1">
                <a:effectLst/>
                <a:latin typeface="+mj-lt"/>
                <a:ea typeface="Times New Roman" panose="02020603050405020304" pitchFamily="18" charset="0"/>
                <a:cs typeface="Times New Roman" panose="02020603050405020304" pitchFamily="18" charset="0"/>
              </a:rPr>
              <a:t>Những</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mặt</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hạn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chế</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và</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nguyên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nhân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chủ</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quan</a:t>
            </a:r>
            <a:endParaRPr lang="en-US" sz="2000" dirty="0">
              <a:effectLst/>
              <a:latin typeface="+mj-lt"/>
              <a:ea typeface="Times New Roman" panose="02020603050405020304" pitchFamily="18" charset="0"/>
              <a:cs typeface="Times New Roman" panose="02020603050405020304" pitchFamily="18" charset="0"/>
            </a:endParaRPr>
          </a:p>
        </p:txBody>
      </p:sp>
      <p:sp>
        <p:nvSpPr>
          <p:cNvPr id="11" name="Title 3">
            <a:extLst>
              <a:ext uri="{FF2B5EF4-FFF2-40B4-BE49-F238E27FC236}">
                <a16:creationId xmlns:a16="http://schemas.microsoft.com/office/drawing/2014/main" id="{8EA96B05-E688-425E-8C35-77D04B38F8AA}"/>
              </a:ext>
            </a:extLst>
          </p:cNvPr>
          <p:cNvSpPr txBox="1">
            <a:spLocks/>
          </p:cNvSpPr>
          <p:nvPr/>
        </p:nvSpPr>
        <p:spPr>
          <a:xfrm>
            <a:off x="0" y="507355"/>
            <a:ext cx="11060725" cy="876610"/>
          </a:xfrm>
          <a:prstGeom prst="rect">
            <a:avLst/>
          </a:prstGeom>
        </p:spPr>
        <p:txBody>
          <a:bodyPr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algn="just">
              <a:spcBef>
                <a:spcPts val="600"/>
              </a:spcBef>
              <a:tabLst>
                <a:tab pos="720090" algn="l"/>
              </a:tabLst>
            </a:pPr>
            <a:r>
              <a:rPr lang="en-US" sz="2400" b="1" dirty="0" err="1">
                <a:solidFill>
                  <a:srgbClr val="002060"/>
                </a:solidFill>
                <a:effectLst/>
                <a:latin typeface="Times New Roman" panose="02020603050405020304" pitchFamily="18" charset="0"/>
                <a:ea typeface="Times New Roman" panose="02020603050405020304" pitchFamily="18" charset="0"/>
              </a:rPr>
              <a:t>Đánh</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giá</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chung</a:t>
            </a:r>
            <a:r>
              <a:rPr lang="vi-VN" sz="2400" b="1" dirty="0">
                <a:solidFill>
                  <a:srgbClr val="002060"/>
                </a:solidFill>
                <a:effectLst/>
                <a:latin typeface="Times New Roman" panose="02020603050405020304" pitchFamily="18" charset="0"/>
                <a:ea typeface="Times New Roman" panose="02020603050405020304" pitchFamily="18" charset="0"/>
              </a:rPr>
              <a:t> về tình hình </a:t>
            </a:r>
            <a:r>
              <a:rPr lang="en-US" sz="2400" b="1" dirty="0" err="1">
                <a:solidFill>
                  <a:srgbClr val="002060"/>
                </a:solidFill>
                <a:effectLst/>
                <a:latin typeface="Times New Roman" panose="02020603050405020304" pitchFamily="18" charset="0"/>
                <a:ea typeface="Times New Roman" panose="02020603050405020304" pitchFamily="18" charset="0"/>
              </a:rPr>
              <a:t>cải</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thiện</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môi</a:t>
            </a:r>
            <a:r>
              <a:rPr lang="vi-VN" sz="2400" b="1" dirty="0">
                <a:solidFill>
                  <a:srgbClr val="002060"/>
                </a:solidFill>
                <a:effectLst/>
                <a:latin typeface="Times New Roman" panose="02020603050405020304" pitchFamily="18" charset="0"/>
                <a:ea typeface="Times New Roman" panose="02020603050405020304" pitchFamily="18" charset="0"/>
              </a:rPr>
              <a:t> trường đầu tư, kinh doanh</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F9DA3195-FCDD-46F4-83FE-7CA9CFE9274E}"/>
              </a:ext>
            </a:extLst>
          </p:cNvPr>
          <p:cNvPicPr>
            <a:picLocks noChangeAspect="1"/>
          </p:cNvPicPr>
          <p:nvPr/>
        </p:nvPicPr>
        <p:blipFill>
          <a:blip r:embed="rId2"/>
          <a:stretch>
            <a:fillRect/>
          </a:stretch>
        </p:blipFill>
        <p:spPr>
          <a:xfrm>
            <a:off x="0" y="4306824"/>
            <a:ext cx="3243514" cy="2551174"/>
          </a:xfrm>
          <a:prstGeom prst="rect">
            <a:avLst/>
          </a:prstGeom>
        </p:spPr>
      </p:pic>
      <p:pic>
        <p:nvPicPr>
          <p:cNvPr id="8" name="Picture 7">
            <a:extLst>
              <a:ext uri="{FF2B5EF4-FFF2-40B4-BE49-F238E27FC236}">
                <a16:creationId xmlns:a16="http://schemas.microsoft.com/office/drawing/2014/main" id="{FFC59557-9361-4E84-AD2D-4BB4704E73F8}"/>
              </a:ext>
            </a:extLst>
          </p:cNvPr>
          <p:cNvPicPr>
            <a:picLocks noChangeAspect="1"/>
          </p:cNvPicPr>
          <p:nvPr/>
        </p:nvPicPr>
        <p:blipFill>
          <a:blip r:embed="rId3"/>
          <a:stretch>
            <a:fillRect/>
          </a:stretch>
        </p:blipFill>
        <p:spPr>
          <a:xfrm>
            <a:off x="-65677" y="1625781"/>
            <a:ext cx="3303081" cy="2681042"/>
          </a:xfrm>
          <a:prstGeom prst="rect">
            <a:avLst/>
          </a:prstGeom>
        </p:spPr>
      </p:pic>
    </p:spTree>
    <p:extLst>
      <p:ext uri="{BB962C8B-B14F-4D97-AF65-F5344CB8AC3E}">
        <p14:creationId xmlns:p14="http://schemas.microsoft.com/office/powerpoint/2010/main" val="2352195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tile tx="0" ty="0" sx="100000" sy="100000" flip="none" algn="tl"/>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8377D6-EE2F-47A4-9BA0-03A6C21D3B88}"/>
              </a:ext>
            </a:extLst>
          </p:cNvPr>
          <p:cNvSpPr/>
          <p:nvPr/>
        </p:nvSpPr>
        <p:spPr>
          <a:xfrm>
            <a:off x="3237404" y="2241024"/>
            <a:ext cx="8948467" cy="46169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Ins="108000" rtlCol="0" anchor="t" anchorCtr="0"/>
          <a:lstStyle/>
          <a:p>
            <a:pPr marL="285750" indent="-285750" algn="just">
              <a:spcBef>
                <a:spcPts val="1800"/>
              </a:spcBef>
              <a:buClr>
                <a:srgbClr val="00B050"/>
              </a:buClr>
              <a:buFont typeface="Wingdings" panose="05000000000000000000" pitchFamily="2" charset="2"/>
              <a:buChar char="§"/>
            </a:pPr>
            <a:r>
              <a:rPr lang="en-US" dirty="0" err="1">
                <a:solidFill>
                  <a:srgbClr val="002060"/>
                </a:solidFill>
                <a:latin typeface="+mj-lt"/>
                <a:ea typeface="Times New Roman" panose="02020603050405020304" pitchFamily="18" charset="0"/>
              </a:rPr>
              <a:t>S</a:t>
            </a:r>
            <a:r>
              <a:rPr lang="en-US" sz="1800" dirty="0" err="1">
                <a:solidFill>
                  <a:srgbClr val="002060"/>
                </a:solidFill>
                <a:effectLst/>
                <a:latin typeface="+mj-lt"/>
                <a:ea typeface="Times New Roman" panose="02020603050405020304" pitchFamily="18" charset="0"/>
              </a:rPr>
              <a:t>ự</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cạnh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tranh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về</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chính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sách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ưu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đãi</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của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các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tỉnh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lân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cận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và</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các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tỉnh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khác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có</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có</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điều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kiện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tương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đồng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nhưng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có</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tiềm</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tài</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chính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và</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nguồn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nhân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mạnh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hơn</a:t>
            </a:r>
            <a:endParaRPr lang="en-US" sz="18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dirty="0" err="1">
                <a:solidFill>
                  <a:srgbClr val="002060"/>
                </a:solidFill>
                <a:latin typeface="+mj-lt"/>
                <a:ea typeface="Times New Roman" panose="02020603050405020304" pitchFamily="18" charset="0"/>
              </a:rPr>
              <a:t>N</a:t>
            </a:r>
            <a:r>
              <a:rPr lang="en-US" sz="1800" dirty="0" err="1">
                <a:solidFill>
                  <a:srgbClr val="002060"/>
                </a:solidFill>
                <a:effectLst/>
                <a:latin typeface="+mj-lt"/>
                <a:ea typeface="Times New Roman" panose="02020603050405020304" pitchFamily="18" charset="0"/>
              </a:rPr>
              <a:t>hững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yếu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kém</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về</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kết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cấu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hạ</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tầng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tuy</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đã</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được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cải</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thiện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nhưng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vẫn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ảnh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hưởng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đến</a:t>
            </a:r>
            <a:r>
              <a:rPr lang="en-US" sz="1800" dirty="0">
                <a:solidFill>
                  <a:srgbClr val="002060"/>
                </a:solidFill>
                <a:effectLst/>
                <a:latin typeface="+mj-lt"/>
                <a:ea typeface="Times New Roman" panose="02020603050405020304" pitchFamily="18" charset="0"/>
              </a:rPr>
              <a:t> chi </a:t>
            </a:r>
            <a:r>
              <a:rPr lang="en-US" sz="1800" dirty="0" err="1">
                <a:solidFill>
                  <a:srgbClr val="002060"/>
                </a:solidFill>
                <a:effectLst/>
                <a:latin typeface="+mj-lt"/>
                <a:ea typeface="Times New Roman" panose="02020603050405020304" pitchFamily="18" charset="0"/>
              </a:rPr>
              <a:t>phí</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sản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xuất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kinh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doanh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của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doanh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nghiệp</a:t>
            </a:r>
            <a:endParaRPr lang="en-US" sz="18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800" dirty="0" err="1">
                <a:solidFill>
                  <a:srgbClr val="002060"/>
                </a:solidFill>
                <a:effectLst/>
                <a:latin typeface="+mj-lt"/>
                <a:ea typeface="Times New Roman" panose="02020603050405020304" pitchFamily="18" charset="0"/>
              </a:rPr>
              <a:t>Đắk</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Nông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thiếu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nguồn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tài</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chính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và</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cơ</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chế</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đảm</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bảo</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hiện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các</a:t>
            </a:r>
            <a:r>
              <a:rPr lang="en-US" sz="1800" dirty="0">
                <a:solidFill>
                  <a:srgbClr val="002060"/>
                </a:solidFill>
                <a:effectLst/>
                <a:latin typeface="+mj-lt"/>
                <a:ea typeface="Times New Roman" panose="02020603050405020304" pitchFamily="18" charset="0"/>
              </a:rPr>
              <a:t> cam </a:t>
            </a:r>
            <a:r>
              <a:rPr lang="en-US" sz="1800" dirty="0" err="1">
                <a:solidFill>
                  <a:srgbClr val="002060"/>
                </a:solidFill>
                <a:effectLst/>
                <a:latin typeface="+mj-lt"/>
                <a:ea typeface="Times New Roman" panose="02020603050405020304" pitchFamily="18" charset="0"/>
              </a:rPr>
              <a:t>kết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ưu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đãi</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chủ</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yếu</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vốn</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trung</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ương</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nguồn</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thu</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thấp</a:t>
            </a:r>
            <a:endParaRPr lang="en-US" dirty="0">
              <a:solidFill>
                <a:srgbClr val="002060"/>
              </a:solidFill>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dirty="0" err="1">
                <a:solidFill>
                  <a:srgbClr val="002060"/>
                </a:solidFill>
                <a:latin typeface="+mj-lt"/>
                <a:ea typeface="Times New Roman" panose="02020603050405020304" pitchFamily="18" charset="0"/>
              </a:rPr>
              <a:t>C</a:t>
            </a:r>
            <a:r>
              <a:rPr lang="en-US" sz="1800" dirty="0" err="1">
                <a:solidFill>
                  <a:srgbClr val="002060"/>
                </a:solidFill>
                <a:effectLst/>
                <a:latin typeface="+mj-lt"/>
                <a:ea typeface="Times New Roman" panose="02020603050405020304" pitchFamily="18" charset="0"/>
              </a:rPr>
              <a:t>hất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lượng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nguồn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nhân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chưa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đáp</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ứng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được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cầu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của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doanh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nghiệp</a:t>
            </a:r>
            <a:r>
              <a:rPr lang="en-US" sz="1800" dirty="0">
                <a:solidFill>
                  <a:srgbClr val="002060"/>
                </a:solidFill>
                <a:effectLst/>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H</a:t>
            </a:r>
            <a:r>
              <a:rPr lang="en-US" sz="1800" dirty="0" err="1">
                <a:solidFill>
                  <a:srgbClr val="002060"/>
                </a:solidFill>
                <a:effectLst/>
                <a:latin typeface="+mj-lt"/>
                <a:ea typeface="Times New Roman" panose="02020603050405020304" pitchFamily="18" charset="0"/>
              </a:rPr>
              <a:t>ệ</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thống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doanh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nghiệp</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chủ</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yếu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quy</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mô</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nhỏ</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siêu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nhỏ</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nguồn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cầu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dẫn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đến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thị</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trường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việc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làm</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của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tỉnh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chưa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phát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triển</a:t>
            </a:r>
            <a:r>
              <a:rPr lang="en-US" sz="1800" dirty="0">
                <a:solidFill>
                  <a:srgbClr val="002060"/>
                </a:solidFill>
                <a:effectLst/>
                <a:latin typeface="+mj-lt"/>
                <a:ea typeface="Times New Roman" panose="02020603050405020304" pitchFamily="18" charset="0"/>
              </a:rPr>
              <a:t>.</a:t>
            </a:r>
          </a:p>
          <a:p>
            <a:pPr marL="285750" indent="-285750" algn="just">
              <a:spcBef>
                <a:spcPts val="1800"/>
              </a:spcBef>
              <a:buClr>
                <a:srgbClr val="00B050"/>
              </a:buClr>
              <a:buFont typeface="Wingdings" panose="05000000000000000000" pitchFamily="2" charset="2"/>
              <a:buChar char="§"/>
            </a:pPr>
            <a:r>
              <a:rPr lang="en-US" sz="1800" dirty="0">
                <a:solidFill>
                  <a:srgbClr val="002060"/>
                </a:solidFill>
                <a:effectLst/>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V</a:t>
            </a:r>
            <a:r>
              <a:rPr lang="en-US" sz="1800" dirty="0" err="1">
                <a:solidFill>
                  <a:srgbClr val="002060"/>
                </a:solidFill>
                <a:effectLst/>
                <a:latin typeface="+mj-lt"/>
                <a:ea typeface="Times New Roman" panose="02020603050405020304" pitchFamily="18" charset="0"/>
              </a:rPr>
              <a:t>iệc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hiện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các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chính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sách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hút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đầu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tư</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trên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địa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bàn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cũng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bị</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ảnh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hưởng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bởi</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những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vấn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đề</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có</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tính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đặc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thù</a:t>
            </a:r>
            <a:endParaRPr lang="en-US" sz="1900" dirty="0">
              <a:solidFill>
                <a:srgbClr val="002060"/>
              </a:solidFill>
              <a:effectLst/>
              <a:latin typeface="+mj-lt"/>
              <a:ea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98E3D59B-0BDC-4C54-857F-68B81650225A}"/>
              </a:ext>
            </a:extLst>
          </p:cNvPr>
          <p:cNvSpPr txBox="1">
            <a:spLocks/>
          </p:cNvSpPr>
          <p:nvPr/>
        </p:nvSpPr>
        <p:spPr>
          <a:xfrm>
            <a:off x="2774831" y="375103"/>
            <a:ext cx="8948468"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2060"/>
              </a:solidFill>
              <a:effectLst/>
              <a:latin typeface=".VnTime"/>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445225"/>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id="{8346D895-F488-40FC-AC05-0062875332AB}"/>
              </a:ext>
            </a:extLst>
          </p:cNvPr>
          <p:cNvSpPr/>
          <p:nvPr/>
        </p:nvSpPr>
        <p:spPr>
          <a:xfrm>
            <a:off x="3237404" y="1625782"/>
            <a:ext cx="8948467" cy="615243"/>
          </a:xfrm>
          <a:prstGeom prst="rect">
            <a:avLst/>
          </a:prstGeom>
          <a:solidFill>
            <a:srgbClr val="2474BD"/>
          </a:solidFill>
          <a:ln>
            <a:noFill/>
          </a:ln>
          <a:effectLst/>
        </p:spPr>
        <p:style>
          <a:lnRef idx="1">
            <a:schemeClr val="accent1"/>
          </a:lnRef>
          <a:fillRef idx="3">
            <a:schemeClr val="accent1"/>
          </a:fillRef>
          <a:effectRef idx="2">
            <a:schemeClr val="accent1"/>
          </a:effectRef>
          <a:fontRef idx="minor">
            <a:schemeClr val="lt1"/>
          </a:fontRef>
        </p:style>
        <p:txBody>
          <a:bodyPr tIns="216000" rIns="108000" bIns="0" rtlCol="0" anchor="t" anchorCtr="0"/>
          <a:lstStyle/>
          <a:p>
            <a:pPr marL="0" lvl="1" algn="just">
              <a:spcBef>
                <a:spcPts val="1200"/>
              </a:spcBef>
            </a:pPr>
            <a:r>
              <a:rPr lang="en-US" sz="2000" b="1" dirty="0" err="1">
                <a:effectLst/>
                <a:latin typeface="+mj-lt"/>
                <a:ea typeface="Times New Roman" panose="02020603050405020304" pitchFamily="18" charset="0"/>
                <a:cs typeface="Times New Roman" panose="02020603050405020304" pitchFamily="18" charset="0"/>
              </a:rPr>
              <a:t>Những</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mặt</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hạn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chế</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và</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nguyên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nhân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khách</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quan</a:t>
            </a:r>
            <a:endParaRPr lang="en-US" sz="2000" dirty="0">
              <a:effectLst/>
              <a:latin typeface="+mj-lt"/>
              <a:ea typeface="Times New Roman" panose="02020603050405020304" pitchFamily="18" charset="0"/>
              <a:cs typeface="Times New Roman" panose="02020603050405020304" pitchFamily="18" charset="0"/>
            </a:endParaRPr>
          </a:p>
        </p:txBody>
      </p:sp>
      <p:sp>
        <p:nvSpPr>
          <p:cNvPr id="11" name="Title 3">
            <a:extLst>
              <a:ext uri="{FF2B5EF4-FFF2-40B4-BE49-F238E27FC236}">
                <a16:creationId xmlns:a16="http://schemas.microsoft.com/office/drawing/2014/main" id="{8EA96B05-E688-425E-8C35-77D04B38F8AA}"/>
              </a:ext>
            </a:extLst>
          </p:cNvPr>
          <p:cNvSpPr txBox="1">
            <a:spLocks/>
          </p:cNvSpPr>
          <p:nvPr/>
        </p:nvSpPr>
        <p:spPr>
          <a:xfrm>
            <a:off x="0" y="507355"/>
            <a:ext cx="11060725" cy="876610"/>
          </a:xfrm>
          <a:prstGeom prst="rect">
            <a:avLst/>
          </a:prstGeom>
        </p:spPr>
        <p:txBody>
          <a:bodyPr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algn="just">
              <a:spcBef>
                <a:spcPts val="600"/>
              </a:spcBef>
              <a:tabLst>
                <a:tab pos="720090" algn="l"/>
              </a:tabLst>
            </a:pPr>
            <a:r>
              <a:rPr lang="en-US" sz="2400" b="1" dirty="0" err="1">
                <a:solidFill>
                  <a:srgbClr val="002060"/>
                </a:solidFill>
                <a:effectLst/>
                <a:latin typeface="Times New Roman" panose="02020603050405020304" pitchFamily="18" charset="0"/>
                <a:ea typeface="Times New Roman" panose="02020603050405020304" pitchFamily="18" charset="0"/>
              </a:rPr>
              <a:t>Đánh</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giá</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chung</a:t>
            </a:r>
            <a:r>
              <a:rPr lang="vi-VN" sz="2400" b="1" dirty="0">
                <a:solidFill>
                  <a:srgbClr val="002060"/>
                </a:solidFill>
                <a:effectLst/>
                <a:latin typeface="Times New Roman" panose="02020603050405020304" pitchFamily="18" charset="0"/>
                <a:ea typeface="Times New Roman" panose="02020603050405020304" pitchFamily="18" charset="0"/>
              </a:rPr>
              <a:t> về tình hình </a:t>
            </a:r>
            <a:r>
              <a:rPr lang="en-US" sz="2400" b="1" dirty="0" err="1">
                <a:solidFill>
                  <a:srgbClr val="002060"/>
                </a:solidFill>
                <a:effectLst/>
                <a:latin typeface="Times New Roman" panose="02020603050405020304" pitchFamily="18" charset="0"/>
                <a:ea typeface="Times New Roman" panose="02020603050405020304" pitchFamily="18" charset="0"/>
              </a:rPr>
              <a:t>cải</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thiện</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môi</a:t>
            </a:r>
            <a:r>
              <a:rPr lang="vi-VN" sz="2400" b="1" dirty="0">
                <a:solidFill>
                  <a:srgbClr val="002060"/>
                </a:solidFill>
                <a:effectLst/>
                <a:latin typeface="Times New Roman" panose="02020603050405020304" pitchFamily="18" charset="0"/>
                <a:ea typeface="Times New Roman" panose="02020603050405020304" pitchFamily="18" charset="0"/>
              </a:rPr>
              <a:t> trường đầu tư, kinh doanh</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81FE404F-3EC7-4C59-9A5C-44DF77D0100F}"/>
              </a:ext>
            </a:extLst>
          </p:cNvPr>
          <p:cNvPicPr>
            <a:picLocks noChangeAspect="1"/>
          </p:cNvPicPr>
          <p:nvPr/>
        </p:nvPicPr>
        <p:blipFill>
          <a:blip r:embed="rId4"/>
          <a:stretch>
            <a:fillRect/>
          </a:stretch>
        </p:blipFill>
        <p:spPr>
          <a:xfrm>
            <a:off x="1" y="1625780"/>
            <a:ext cx="3237404" cy="2273359"/>
          </a:xfrm>
          <a:prstGeom prst="rect">
            <a:avLst/>
          </a:prstGeom>
        </p:spPr>
      </p:pic>
      <p:pic>
        <p:nvPicPr>
          <p:cNvPr id="7" name="Picture 6">
            <a:extLst>
              <a:ext uri="{FF2B5EF4-FFF2-40B4-BE49-F238E27FC236}">
                <a16:creationId xmlns:a16="http://schemas.microsoft.com/office/drawing/2014/main" id="{031F61BC-9ADF-47E9-BFE8-B5967F2D3EE5}"/>
              </a:ext>
            </a:extLst>
          </p:cNvPr>
          <p:cNvPicPr>
            <a:picLocks noChangeAspect="1"/>
          </p:cNvPicPr>
          <p:nvPr/>
        </p:nvPicPr>
        <p:blipFill>
          <a:blip r:embed="rId5"/>
          <a:stretch>
            <a:fillRect/>
          </a:stretch>
        </p:blipFill>
        <p:spPr>
          <a:xfrm>
            <a:off x="0" y="3899139"/>
            <a:ext cx="3237403" cy="2958860"/>
          </a:xfrm>
          <a:prstGeom prst="rect">
            <a:avLst/>
          </a:prstGeom>
        </p:spPr>
      </p:pic>
    </p:spTree>
    <p:extLst>
      <p:ext uri="{BB962C8B-B14F-4D97-AF65-F5344CB8AC3E}">
        <p14:creationId xmlns:p14="http://schemas.microsoft.com/office/powerpoint/2010/main" val="156609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arn(inVertic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barn(inVertical)">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barn(inVertical)">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1000"/>
                                        <p:tgtEl>
                                          <p:spTgt spid="16">
                                            <p:txEl>
                                              <p:pRg st="4" end="4"/>
                                            </p:txEl>
                                          </p:spTgt>
                                        </p:tgtEl>
                                      </p:cBhvr>
                                    </p:animEffect>
                                    <p:anim calcmode="lin" valueType="num">
                                      <p:cBhvr>
                                        <p:cTn id="33"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3">
            <a:extLst>
              <a:ext uri="{FF2B5EF4-FFF2-40B4-BE49-F238E27FC236}">
                <a16:creationId xmlns:a16="http://schemas.microsoft.com/office/drawing/2014/main" id="{57EDCA23-74C8-4585-9968-8F2E66FFD86C}"/>
              </a:ext>
            </a:extLst>
          </p:cNvPr>
          <p:cNvSpPr>
            <a:spLocks noGrp="1"/>
          </p:cNvSpPr>
          <p:nvPr>
            <p:ph type="sldNum" sz="quarter" idx="12"/>
          </p:nvPr>
        </p:nvSpPr>
        <p:spPr>
          <a:xfrm>
            <a:off x="623392" y="6441600"/>
            <a:ext cx="240000" cy="180000"/>
          </a:xfrm>
        </p:spPr>
        <p:txBody>
          <a:bodyPr/>
          <a:lstStyle/>
          <a:p>
            <a:pPr>
              <a:spcAft>
                <a:spcPts val="600"/>
              </a:spcAft>
            </a:pPr>
            <a:fld id="{C31F7836-E4B3-4985-A8BA-D04AF4A8C90B}" type="slidenum">
              <a:rPr lang="en-GB" smtClean="0"/>
              <a:pPr>
                <a:spcAft>
                  <a:spcPts val="600"/>
                </a:spcAft>
              </a:pPr>
              <a:t>8</a:t>
            </a:fld>
            <a:endParaRPr lang="en-GB"/>
          </a:p>
        </p:txBody>
      </p:sp>
      <p:sp>
        <p:nvSpPr>
          <p:cNvPr id="29" name="Rectangle 28">
            <a:extLst>
              <a:ext uri="{FF2B5EF4-FFF2-40B4-BE49-F238E27FC236}">
                <a16:creationId xmlns:a16="http://schemas.microsoft.com/office/drawing/2014/main" id="{6ED79153-803F-4786-AE7E-D2D18B9B40D1}"/>
              </a:ext>
            </a:extLst>
          </p:cNvPr>
          <p:cNvSpPr/>
          <p:nvPr/>
        </p:nvSpPr>
        <p:spPr>
          <a:xfrm>
            <a:off x="1868017" y="1455890"/>
            <a:ext cx="10323983" cy="605823"/>
          </a:xfrm>
          <a:prstGeom prst="rect">
            <a:avLst/>
          </a:prstGeom>
          <a:solidFill>
            <a:srgbClr val="41A4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457200" marR="0" algn="just">
              <a:spcBef>
                <a:spcPts val="1200"/>
              </a:spcBef>
              <a:spcAft>
                <a:spcPts val="0"/>
              </a:spcAft>
              <a:tabLst>
                <a:tab pos="720090" algn="l"/>
              </a:tabLst>
            </a:pPr>
            <a:r>
              <a:rPr lang="en-US" sz="2200" b="1" dirty="0">
                <a:latin typeface="+mj-lt"/>
                <a:ea typeface="Times New Roman" panose="02020603050405020304" pitchFamily="18" charset="0"/>
                <a:cs typeface="Times New Roman" panose="02020603050405020304" pitchFamily="18" charset="0"/>
              </a:rPr>
              <a:t>KHẮC PHỤC</a:t>
            </a:r>
            <a:r>
              <a:rPr lang="en-US" sz="2200" b="1" dirty="0">
                <a:effectLst/>
                <a:latin typeface="+mj-lt"/>
                <a:ea typeface="Times New Roman" panose="02020603050405020304" pitchFamily="18" charset="0"/>
                <a:cs typeface="Times New Roman" panose="02020603050405020304" pitchFamily="18" charset="0"/>
              </a:rPr>
              <a:t> HẠN CHẾ CHỦ QUAN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0873" y="148302"/>
            <a:ext cx="526255" cy="526255"/>
          </a:xfrm>
          <a:prstGeom prst="rect">
            <a:avLst/>
          </a:prstGeom>
        </p:spPr>
      </p:pic>
      <p:sp>
        <p:nvSpPr>
          <p:cNvPr id="9" name="Title 3">
            <a:extLst>
              <a:ext uri="{FF2B5EF4-FFF2-40B4-BE49-F238E27FC236}">
                <a16:creationId xmlns:a16="http://schemas.microsoft.com/office/drawing/2014/main" id="{2F33DD36-A438-4721-B120-74DBA1E4407C}"/>
              </a:ext>
            </a:extLst>
          </p:cNvPr>
          <p:cNvSpPr txBox="1">
            <a:spLocks/>
          </p:cNvSpPr>
          <p:nvPr/>
        </p:nvSpPr>
        <p:spPr>
          <a:xfrm>
            <a:off x="139699" y="411429"/>
            <a:ext cx="9350673"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500" b="1" dirty="0" err="1">
                <a:solidFill>
                  <a:srgbClr val="002060"/>
                </a:solidFill>
                <a:effectLst/>
                <a:ea typeface="Times New Roman" panose="02020603050405020304" pitchFamily="18" charset="0"/>
                <a:cs typeface="Times New Roman" panose="02020603050405020304" pitchFamily="18" charset="0"/>
              </a:rPr>
              <a:t>Giải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pháp</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cải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thiện</a:t>
            </a:r>
            <a:endParaRPr lang="en-US" sz="2500" dirty="0">
              <a:solidFill>
                <a:srgbClr val="002060"/>
              </a:solidFill>
              <a:effectLst/>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7C53757-B56B-43A9-9A84-D144BD501CA9}"/>
              </a:ext>
            </a:extLst>
          </p:cNvPr>
          <p:cNvSpPr/>
          <p:nvPr/>
        </p:nvSpPr>
        <p:spPr>
          <a:xfrm>
            <a:off x="0" y="2061713"/>
            <a:ext cx="10746994" cy="37179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Chuyển</a:t>
            </a:r>
            <a:r>
              <a:rPr lang="en-US" sz="2000" dirty="0">
                <a:solidFill>
                  <a:srgbClr val="002060"/>
                </a:solidFill>
              </a:rPr>
              <a:t> </a:t>
            </a:r>
            <a:r>
              <a:rPr lang="en-US" sz="2000" dirty="0" err="1">
                <a:solidFill>
                  <a:srgbClr val="002060"/>
                </a:solidFill>
              </a:rPr>
              <a:t>đổi</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góp</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hiện</a:t>
            </a:r>
            <a:r>
              <a:rPr lang="en-US" sz="2000" dirty="0">
                <a:solidFill>
                  <a:srgbClr val="002060"/>
                </a:solidFill>
              </a:rPr>
              <a:t> </a:t>
            </a:r>
            <a:r>
              <a:rPr lang="en-US" sz="2000" dirty="0" err="1">
                <a:solidFill>
                  <a:srgbClr val="002060"/>
                </a:solidFill>
              </a:rPr>
              <a:t>cải</a:t>
            </a:r>
            <a:r>
              <a:rPr lang="en-US" sz="2000" dirty="0">
                <a:solidFill>
                  <a:srgbClr val="002060"/>
                </a:solidFill>
              </a:rPr>
              <a:t> </a:t>
            </a:r>
            <a:r>
              <a:rPr lang="en-US" sz="2000" dirty="0" err="1">
                <a:solidFill>
                  <a:srgbClr val="002060"/>
                </a:solidFill>
              </a:rPr>
              <a:t>cách</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trên</a:t>
            </a:r>
            <a:r>
              <a:rPr lang="en-US" sz="2000" dirty="0">
                <a:solidFill>
                  <a:srgbClr val="002060"/>
                </a:solidFill>
              </a:rPr>
              <a:t> </a:t>
            </a:r>
            <a:r>
              <a:rPr lang="en-US" sz="2000" dirty="0" err="1">
                <a:solidFill>
                  <a:srgbClr val="002060"/>
                </a:solidFill>
              </a:rPr>
              <a:t>địa</a:t>
            </a:r>
            <a:r>
              <a:rPr lang="en-US" sz="2000" dirty="0">
                <a:solidFill>
                  <a:srgbClr val="002060"/>
                </a:solidFill>
              </a:rPr>
              <a:t> </a:t>
            </a:r>
            <a:r>
              <a:rPr lang="en-US" sz="2000" dirty="0" err="1">
                <a:solidFill>
                  <a:srgbClr val="002060"/>
                </a:solidFill>
              </a:rPr>
              <a:t>bàn</a:t>
            </a:r>
            <a:r>
              <a:rPr lang="en-US" sz="2000" dirty="0">
                <a:solidFill>
                  <a:srgbClr val="002060"/>
                </a:solidFill>
              </a:rPr>
              <a:t> </a:t>
            </a:r>
            <a:r>
              <a:rPr lang="en-US" sz="2000" dirty="0" err="1">
                <a:solidFill>
                  <a:srgbClr val="002060"/>
                </a:solidFill>
              </a:rPr>
              <a:t>tỉnh</a:t>
            </a:r>
            <a:r>
              <a:rPr lang="vi-VN" sz="2000" dirty="0">
                <a:solidFill>
                  <a:srgbClr val="002060"/>
                </a:solidFill>
              </a:rPr>
              <a:t> được xem là giải pháp đột phá trong thời gian tới</a:t>
            </a:r>
            <a:endParaRPr lang="en-US" sz="2000" dirty="0">
              <a:solidFill>
                <a:srgbClr val="002060"/>
              </a:solidFill>
            </a:endParaRP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Rà</a:t>
            </a:r>
            <a:r>
              <a:rPr lang="en-US" sz="2000" dirty="0">
                <a:solidFill>
                  <a:srgbClr val="002060"/>
                </a:solidFill>
              </a:rPr>
              <a:t> </a:t>
            </a:r>
            <a:r>
              <a:rPr lang="en-US" sz="2000" dirty="0" err="1">
                <a:solidFill>
                  <a:srgbClr val="002060"/>
                </a:solidFill>
              </a:rPr>
              <a:t>soát</a:t>
            </a:r>
            <a:r>
              <a:rPr lang="en-US" sz="2000" dirty="0">
                <a:solidFill>
                  <a:srgbClr val="002060"/>
                </a:solidFill>
              </a:rPr>
              <a:t>, </a:t>
            </a:r>
            <a:r>
              <a:rPr lang="en-US" sz="2000" dirty="0" err="1">
                <a:solidFill>
                  <a:srgbClr val="002060"/>
                </a:solidFill>
              </a:rPr>
              <a:t>đề</a:t>
            </a:r>
            <a:r>
              <a:rPr lang="en-US" sz="2000" dirty="0">
                <a:solidFill>
                  <a:srgbClr val="002060"/>
                </a:solidFill>
              </a:rPr>
              <a:t> </a:t>
            </a:r>
            <a:r>
              <a:rPr lang="en-US" sz="2000" dirty="0" err="1">
                <a:solidFill>
                  <a:srgbClr val="002060"/>
                </a:solidFill>
              </a:rPr>
              <a:t>xuất</a:t>
            </a:r>
            <a:r>
              <a:rPr lang="en-US" sz="2000" dirty="0">
                <a:solidFill>
                  <a:srgbClr val="002060"/>
                </a:solidFill>
              </a:rPr>
              <a:t>, </a:t>
            </a:r>
            <a:r>
              <a:rPr lang="en-US" sz="2000" dirty="0" err="1">
                <a:solidFill>
                  <a:srgbClr val="002060"/>
                </a:solidFill>
              </a:rPr>
              <a:t>tham</a:t>
            </a:r>
            <a:r>
              <a:rPr lang="en-US" sz="2000" dirty="0">
                <a:solidFill>
                  <a:srgbClr val="002060"/>
                </a:solidFill>
              </a:rPr>
              <a:t> </a:t>
            </a:r>
            <a:r>
              <a:rPr lang="en-US" sz="2000" dirty="0" err="1">
                <a:solidFill>
                  <a:srgbClr val="002060"/>
                </a:solidFill>
              </a:rPr>
              <a:t>mưu</a:t>
            </a:r>
            <a:r>
              <a:rPr lang="en-US" sz="2000" dirty="0">
                <a:solidFill>
                  <a:srgbClr val="002060"/>
                </a:solidFill>
              </a:rPr>
              <a:t> </a:t>
            </a:r>
            <a:r>
              <a:rPr lang="en-US" sz="2000" dirty="0" err="1">
                <a:solidFill>
                  <a:srgbClr val="002060"/>
                </a:solidFill>
              </a:rPr>
              <a:t>cấp</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thẩm</a:t>
            </a:r>
            <a:r>
              <a:rPr lang="en-US" sz="2000" dirty="0">
                <a:solidFill>
                  <a:srgbClr val="002060"/>
                </a:solidFill>
              </a:rPr>
              <a:t> </a:t>
            </a:r>
            <a:r>
              <a:rPr lang="en-US" sz="2000" dirty="0" err="1">
                <a:solidFill>
                  <a:srgbClr val="002060"/>
                </a:solidFill>
              </a:rPr>
              <a:t>quyền</a:t>
            </a:r>
            <a:r>
              <a:rPr lang="en-US" sz="2000" dirty="0">
                <a:solidFill>
                  <a:srgbClr val="002060"/>
                </a:solidFill>
              </a:rPr>
              <a:t> </a:t>
            </a:r>
            <a:r>
              <a:rPr lang="en-US" sz="2000" dirty="0" err="1">
                <a:solidFill>
                  <a:srgbClr val="002060"/>
                </a:solidFill>
              </a:rPr>
              <a:t>sửa</a:t>
            </a:r>
            <a:r>
              <a:rPr lang="en-US" sz="2000" dirty="0">
                <a:solidFill>
                  <a:srgbClr val="002060"/>
                </a:solidFill>
              </a:rPr>
              <a:t> </a:t>
            </a:r>
            <a:r>
              <a:rPr lang="en-US" sz="2000" dirty="0" err="1">
                <a:solidFill>
                  <a:srgbClr val="002060"/>
                </a:solidFill>
              </a:rPr>
              <a:t>đổi</a:t>
            </a:r>
            <a:r>
              <a:rPr lang="en-US" sz="2000" dirty="0">
                <a:solidFill>
                  <a:srgbClr val="002060"/>
                </a:solidFill>
              </a:rPr>
              <a:t>, </a:t>
            </a:r>
            <a:r>
              <a:rPr lang="en-US" sz="2000" dirty="0" err="1">
                <a:solidFill>
                  <a:srgbClr val="002060"/>
                </a:solidFill>
              </a:rPr>
              <a:t>bổ</a:t>
            </a:r>
            <a:r>
              <a:rPr lang="en-US" sz="2000" dirty="0">
                <a:solidFill>
                  <a:srgbClr val="002060"/>
                </a:solidFill>
              </a:rPr>
              <a:t> sung </a:t>
            </a:r>
            <a:r>
              <a:rPr lang="en-US" sz="2000" dirty="0" err="1">
                <a:solidFill>
                  <a:srgbClr val="002060"/>
                </a:solidFill>
              </a:rPr>
              <a:t>hoặc</a:t>
            </a:r>
            <a:r>
              <a:rPr lang="en-US" sz="2000" dirty="0">
                <a:solidFill>
                  <a:srgbClr val="002060"/>
                </a:solidFill>
              </a:rPr>
              <a:t> </a:t>
            </a:r>
            <a:r>
              <a:rPr lang="en-US" sz="2000" dirty="0" err="1">
                <a:solidFill>
                  <a:srgbClr val="002060"/>
                </a:solidFill>
              </a:rPr>
              <a:t>bãi</a:t>
            </a:r>
            <a:r>
              <a:rPr lang="en-US" sz="2000" dirty="0">
                <a:solidFill>
                  <a:srgbClr val="002060"/>
                </a:solidFill>
              </a:rPr>
              <a:t> </a:t>
            </a:r>
            <a:r>
              <a:rPr lang="en-US" sz="2000" dirty="0" err="1">
                <a:solidFill>
                  <a:srgbClr val="002060"/>
                </a:solidFill>
              </a:rPr>
              <a:t>bỏ</a:t>
            </a:r>
            <a:r>
              <a:rPr lang="en-US" sz="2000" dirty="0">
                <a:solidFill>
                  <a:srgbClr val="002060"/>
                </a:solidFill>
              </a:rPr>
              <a:t> </a:t>
            </a:r>
            <a:r>
              <a:rPr lang="en-US" sz="2000" dirty="0" err="1">
                <a:solidFill>
                  <a:srgbClr val="002060"/>
                </a:solidFill>
              </a:rPr>
              <a:t>những</a:t>
            </a:r>
            <a:r>
              <a:rPr lang="en-US" sz="2000" dirty="0">
                <a:solidFill>
                  <a:srgbClr val="002060"/>
                </a:solidFill>
              </a:rPr>
              <a:t> </a:t>
            </a:r>
            <a:r>
              <a:rPr lang="en-US" sz="2000" dirty="0" err="1">
                <a:solidFill>
                  <a:srgbClr val="002060"/>
                </a:solidFill>
              </a:rPr>
              <a:t>thủ</a:t>
            </a:r>
            <a:r>
              <a:rPr lang="en-US" sz="2000" dirty="0">
                <a:solidFill>
                  <a:srgbClr val="002060"/>
                </a:solidFill>
              </a:rPr>
              <a:t> </a:t>
            </a:r>
            <a:r>
              <a:rPr lang="en-US" sz="2000" dirty="0" err="1">
                <a:solidFill>
                  <a:srgbClr val="002060"/>
                </a:solidFill>
              </a:rPr>
              <a:t>tục</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liên</a:t>
            </a:r>
            <a:r>
              <a:rPr lang="en-US" sz="2000" dirty="0">
                <a:solidFill>
                  <a:srgbClr val="002060"/>
                </a:solidFill>
              </a:rPr>
              <a:t> </a:t>
            </a:r>
            <a:r>
              <a:rPr lang="en-US" sz="2000" dirty="0" err="1">
                <a:solidFill>
                  <a:srgbClr val="002060"/>
                </a:solidFill>
              </a:rPr>
              <a:t>quan</a:t>
            </a:r>
            <a:r>
              <a:rPr lang="en-US" sz="2000" dirty="0">
                <a:solidFill>
                  <a:srgbClr val="002060"/>
                </a:solidFill>
              </a:rPr>
              <a:t>, </a:t>
            </a:r>
            <a:r>
              <a:rPr lang="en-US" sz="2000" dirty="0" err="1">
                <a:solidFill>
                  <a:srgbClr val="002060"/>
                </a:solidFill>
              </a:rPr>
              <a:t>tập</a:t>
            </a:r>
            <a:r>
              <a:rPr lang="en-US" sz="2000" dirty="0">
                <a:solidFill>
                  <a:srgbClr val="002060"/>
                </a:solidFill>
              </a:rPr>
              <a:t> </a:t>
            </a:r>
            <a:r>
              <a:rPr lang="en-US" sz="2000" dirty="0" err="1">
                <a:solidFill>
                  <a:srgbClr val="002060"/>
                </a:solidFill>
              </a:rPr>
              <a:t>trung</a:t>
            </a:r>
            <a:r>
              <a:rPr lang="en-US" sz="2000" dirty="0">
                <a:solidFill>
                  <a:srgbClr val="002060"/>
                </a:solidFill>
              </a:rPr>
              <a:t> </a:t>
            </a:r>
            <a:r>
              <a:rPr lang="en-US" sz="2000" dirty="0" err="1">
                <a:solidFill>
                  <a:srgbClr val="002060"/>
                </a:solidFill>
              </a:rPr>
              <a:t>cải</a:t>
            </a:r>
            <a:r>
              <a:rPr lang="en-US" sz="2000" dirty="0">
                <a:solidFill>
                  <a:srgbClr val="002060"/>
                </a:solidFill>
              </a:rPr>
              <a:t> </a:t>
            </a:r>
            <a:r>
              <a:rPr lang="en-US" sz="2000" dirty="0" err="1">
                <a:solidFill>
                  <a:srgbClr val="002060"/>
                </a:solidFill>
              </a:rPr>
              <a:t>cách</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hướng</a:t>
            </a:r>
            <a:r>
              <a:rPr lang="en-US" sz="2000" dirty="0">
                <a:solidFill>
                  <a:srgbClr val="002060"/>
                </a:solidFill>
              </a:rPr>
              <a:t> </a:t>
            </a:r>
            <a:r>
              <a:rPr lang="en-US" sz="2000" dirty="0" err="1">
                <a:solidFill>
                  <a:srgbClr val="002060"/>
                </a:solidFill>
              </a:rPr>
              <a:t>tăng</a:t>
            </a:r>
            <a:r>
              <a:rPr lang="en-US" sz="2000" dirty="0">
                <a:solidFill>
                  <a:srgbClr val="002060"/>
                </a:solidFill>
              </a:rPr>
              <a:t> </a:t>
            </a:r>
            <a:r>
              <a:rPr lang="en-US" sz="2000" dirty="0" err="1">
                <a:solidFill>
                  <a:srgbClr val="002060"/>
                </a:solidFill>
              </a:rPr>
              <a:t>cường</a:t>
            </a: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dụng</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nghệ</a:t>
            </a:r>
            <a:r>
              <a:rPr lang="en-US" sz="2000" dirty="0">
                <a:solidFill>
                  <a:srgbClr val="002060"/>
                </a:solidFill>
              </a:rPr>
              <a:t> </a:t>
            </a:r>
            <a:r>
              <a:rPr lang="en-US" sz="2000" dirty="0" err="1">
                <a:solidFill>
                  <a:srgbClr val="002060"/>
                </a:solidFill>
              </a:rPr>
              <a:t>thông</a:t>
            </a:r>
            <a:r>
              <a:rPr lang="en-US" sz="2000" dirty="0">
                <a:solidFill>
                  <a:srgbClr val="002060"/>
                </a:solidFill>
              </a:rPr>
              <a:t> tin</a:t>
            </a: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Cần</a:t>
            </a:r>
            <a:r>
              <a:rPr lang="en-US" sz="2000" i="1" dirty="0">
                <a:solidFill>
                  <a:srgbClr val="002060"/>
                </a:solidFill>
              </a:rPr>
              <a:t> </a:t>
            </a:r>
            <a:r>
              <a:rPr lang="en-US" sz="2000" dirty="0" err="1">
                <a:solidFill>
                  <a:srgbClr val="002060"/>
                </a:solidFill>
              </a:rPr>
              <a:t>rà</a:t>
            </a:r>
            <a:r>
              <a:rPr lang="en-US" sz="2000" dirty="0">
                <a:solidFill>
                  <a:srgbClr val="002060"/>
                </a:solidFill>
              </a:rPr>
              <a:t> </a:t>
            </a:r>
            <a:r>
              <a:rPr lang="en-US" sz="2000" dirty="0" err="1">
                <a:solidFill>
                  <a:srgbClr val="002060"/>
                </a:solidFill>
              </a:rPr>
              <a:t>soát</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quá</a:t>
            </a:r>
            <a:r>
              <a:rPr lang="en-US" sz="2000" dirty="0">
                <a:solidFill>
                  <a:srgbClr val="002060"/>
                </a:solidFill>
              </a:rPr>
              <a:t> </a:t>
            </a:r>
            <a:r>
              <a:rPr lang="en-US" sz="2000" dirty="0" err="1">
                <a:solidFill>
                  <a:srgbClr val="002060"/>
                </a:solidFill>
              </a:rPr>
              <a:t>trình</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thi</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thủ</a:t>
            </a:r>
            <a:r>
              <a:rPr lang="en-US" sz="2000" dirty="0">
                <a:solidFill>
                  <a:srgbClr val="002060"/>
                </a:solidFill>
              </a:rPr>
              <a:t> </a:t>
            </a:r>
            <a:r>
              <a:rPr lang="en-US" sz="2000" dirty="0" err="1">
                <a:solidFill>
                  <a:srgbClr val="002060"/>
                </a:solidFill>
              </a:rPr>
              <a:t>tục</a:t>
            </a:r>
            <a:r>
              <a:rPr lang="en-US" sz="2000" dirty="0">
                <a:solidFill>
                  <a:srgbClr val="002060"/>
                </a:solidFill>
              </a:rPr>
              <a:t> </a:t>
            </a:r>
            <a:r>
              <a:rPr lang="en-US" sz="2000" dirty="0" err="1">
                <a:solidFill>
                  <a:srgbClr val="002060"/>
                </a:solidFill>
              </a:rPr>
              <a:t>liên</a:t>
            </a:r>
            <a:r>
              <a:rPr lang="en-US" sz="2000" dirty="0">
                <a:solidFill>
                  <a:srgbClr val="002060"/>
                </a:solidFill>
              </a:rPr>
              <a:t> </a:t>
            </a:r>
            <a:r>
              <a:rPr lang="en-US" sz="2000" dirty="0" err="1">
                <a:solidFill>
                  <a:srgbClr val="002060"/>
                </a:solidFill>
              </a:rPr>
              <a:t>quan</a:t>
            </a:r>
            <a:r>
              <a:rPr lang="en-US" sz="2000" dirty="0">
                <a:solidFill>
                  <a:srgbClr val="002060"/>
                </a:solidFill>
              </a:rPr>
              <a:t> </a:t>
            </a:r>
            <a:r>
              <a:rPr lang="en-US" sz="2000" dirty="0" err="1">
                <a:solidFill>
                  <a:srgbClr val="002060"/>
                </a:solidFill>
              </a:rPr>
              <a:t>đến</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khâu</a:t>
            </a:r>
            <a:r>
              <a:rPr lang="en-US" sz="2000" dirty="0">
                <a:solidFill>
                  <a:srgbClr val="002060"/>
                </a:solidFill>
              </a:rPr>
              <a:t> </a:t>
            </a:r>
            <a:r>
              <a:rPr lang="en-US" sz="2000" dirty="0" err="1">
                <a:solidFill>
                  <a:srgbClr val="002060"/>
                </a:solidFill>
              </a:rPr>
              <a:t>thẩm</a:t>
            </a:r>
            <a:r>
              <a:rPr lang="en-US" sz="2000" dirty="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báo</a:t>
            </a:r>
            <a:r>
              <a:rPr lang="en-US" sz="2000" dirty="0">
                <a:solidFill>
                  <a:srgbClr val="002060"/>
                </a:solidFill>
              </a:rPr>
              <a:t> </a:t>
            </a:r>
            <a:r>
              <a:rPr lang="en-US" sz="2000" dirty="0" err="1">
                <a:solidFill>
                  <a:srgbClr val="002060"/>
                </a:solidFill>
              </a:rPr>
              <a:t>cáo</a:t>
            </a:r>
            <a:r>
              <a:rPr lang="en-US" sz="2000" dirty="0">
                <a:solidFill>
                  <a:srgbClr val="002060"/>
                </a:solidFill>
              </a:rPr>
              <a:t> </a:t>
            </a:r>
            <a:r>
              <a:rPr lang="en-US" sz="2000" dirty="0" err="1">
                <a:solidFill>
                  <a:srgbClr val="002060"/>
                </a:solidFill>
              </a:rPr>
              <a:t>đánh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tác</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môi</a:t>
            </a:r>
            <a:r>
              <a:rPr lang="en-US" sz="2000" dirty="0">
                <a:solidFill>
                  <a:srgbClr val="002060"/>
                </a:solidFill>
              </a:rPr>
              <a:t> </a:t>
            </a:r>
            <a:r>
              <a:rPr lang="en-US" sz="2000" dirty="0" err="1">
                <a:solidFill>
                  <a:srgbClr val="002060"/>
                </a:solidFill>
              </a:rPr>
              <a:t>trường</a:t>
            </a:r>
            <a:r>
              <a:rPr lang="en-US" sz="2000" dirty="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cho</a:t>
            </a:r>
            <a:r>
              <a:rPr lang="en-US" sz="2000" dirty="0">
                <a:solidFill>
                  <a:srgbClr val="002060"/>
                </a:solidFill>
              </a:rPr>
              <a:t> </a:t>
            </a:r>
            <a:r>
              <a:rPr lang="en-US" sz="2000" dirty="0" err="1">
                <a:solidFill>
                  <a:srgbClr val="002060"/>
                </a:solidFill>
              </a:rPr>
              <a:t>thuê</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giao</a:t>
            </a:r>
            <a:r>
              <a:rPr lang="en-US" sz="2000" dirty="0">
                <a:solidFill>
                  <a:srgbClr val="002060"/>
                </a:solidFill>
              </a:rPr>
              <a:t> </a:t>
            </a:r>
            <a:r>
              <a:rPr lang="en-US" sz="2000" dirty="0" err="1">
                <a:solidFill>
                  <a:srgbClr val="002060"/>
                </a:solidFill>
              </a:rPr>
              <a:t>đất</a:t>
            </a:r>
            <a:endParaRPr lang="en-US" sz="2000" dirty="0">
              <a:solidFill>
                <a:srgbClr val="002060"/>
              </a:solidFill>
            </a:endParaRP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Nâng</a:t>
            </a:r>
            <a:r>
              <a:rPr lang="en-US" sz="2000" dirty="0">
                <a:solidFill>
                  <a:srgbClr val="002060"/>
                </a:solidFill>
              </a:rPr>
              <a:t> </a:t>
            </a:r>
            <a:r>
              <a:rPr lang="en-US" sz="2000" dirty="0" err="1">
                <a:solidFill>
                  <a:srgbClr val="002060"/>
                </a:solidFill>
              </a:rPr>
              <a:t>cao</a:t>
            </a:r>
            <a:r>
              <a:rPr lang="en-US" sz="2000" dirty="0">
                <a:solidFill>
                  <a:srgbClr val="002060"/>
                </a:solidFill>
              </a:rPr>
              <a:t> </a:t>
            </a:r>
            <a:r>
              <a:rPr lang="en-US" sz="2000" dirty="0" err="1">
                <a:solidFill>
                  <a:srgbClr val="002060"/>
                </a:solidFill>
              </a:rPr>
              <a:t>chất</a:t>
            </a:r>
            <a:r>
              <a:rPr lang="en-US" sz="2000" dirty="0">
                <a:solidFill>
                  <a:srgbClr val="002060"/>
                </a:solidFill>
              </a:rPr>
              <a:t> </a:t>
            </a:r>
            <a:r>
              <a:rPr lang="en-US" sz="2000" dirty="0" err="1">
                <a:solidFill>
                  <a:srgbClr val="002060"/>
                </a:solidFill>
              </a:rPr>
              <a:t>lượng</a:t>
            </a:r>
            <a:r>
              <a:rPr lang="en-US" sz="2000" dirty="0">
                <a:solidFill>
                  <a:srgbClr val="002060"/>
                </a:solidFill>
              </a:rPr>
              <a:t> </a:t>
            </a:r>
            <a:r>
              <a:rPr lang="en-US" sz="2000" dirty="0" err="1">
                <a:solidFill>
                  <a:srgbClr val="002060"/>
                </a:solidFill>
              </a:rPr>
              <a:t>hoạt</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bộ</a:t>
            </a:r>
            <a:r>
              <a:rPr lang="en-US" sz="2000" dirty="0">
                <a:solidFill>
                  <a:srgbClr val="002060"/>
                </a:solidFill>
              </a:rPr>
              <a:t> </a:t>
            </a:r>
            <a:r>
              <a:rPr lang="en-US" sz="2000" dirty="0" err="1">
                <a:solidFill>
                  <a:srgbClr val="002060"/>
                </a:solidFill>
              </a:rPr>
              <a:t>máy</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vi-VN" sz="2000" dirty="0">
                <a:solidFill>
                  <a:srgbClr val="002060"/>
                </a:solidFill>
              </a:rPr>
              <a:t>nêu cao trách nhiệm của người đứng đầu, không đùn đẩy trách nhiệm</a:t>
            </a:r>
            <a:endParaRPr lang="en-US" sz="2000" dirty="0">
              <a:solidFill>
                <a:srgbClr val="002060"/>
              </a:solidFill>
            </a:endParaRPr>
          </a:p>
          <a:p>
            <a:pPr marL="457200" marR="0" algn="just">
              <a:spcBef>
                <a:spcPts val="600"/>
              </a:spcBef>
              <a:spcAft>
                <a:spcPts val="0"/>
              </a:spcAft>
              <a:tabLst>
                <a:tab pos="720090" algn="l"/>
              </a:tabLst>
            </a:pPr>
            <a:endParaRPr lang="en-US" sz="2000" dirty="0">
              <a:solidFill>
                <a:srgbClr val="000000"/>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2C2757"/>
                </a:solidFill>
                <a:effectLst/>
                <a:ea typeface="Times New Roman" panose="02020603050405020304" pitchFamily="18" charset="0"/>
              </a:rPr>
              <a:t> </a:t>
            </a:r>
          </a:p>
        </p:txBody>
      </p:sp>
    </p:spTree>
    <p:extLst>
      <p:ext uri="{BB962C8B-B14F-4D97-AF65-F5344CB8AC3E}">
        <p14:creationId xmlns:p14="http://schemas.microsoft.com/office/powerpoint/2010/main" val="1487328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3">
            <a:extLst>
              <a:ext uri="{FF2B5EF4-FFF2-40B4-BE49-F238E27FC236}">
                <a16:creationId xmlns:a16="http://schemas.microsoft.com/office/drawing/2014/main" id="{57EDCA23-74C8-4585-9968-8F2E66FFD86C}"/>
              </a:ext>
            </a:extLst>
          </p:cNvPr>
          <p:cNvSpPr>
            <a:spLocks noGrp="1"/>
          </p:cNvSpPr>
          <p:nvPr>
            <p:ph type="sldNum" sz="quarter" idx="12"/>
          </p:nvPr>
        </p:nvSpPr>
        <p:spPr>
          <a:xfrm>
            <a:off x="623392" y="6441600"/>
            <a:ext cx="240000" cy="180000"/>
          </a:xfrm>
        </p:spPr>
        <p:txBody>
          <a:bodyPr/>
          <a:lstStyle/>
          <a:p>
            <a:pPr>
              <a:spcAft>
                <a:spcPts val="600"/>
              </a:spcAft>
            </a:pPr>
            <a:fld id="{C31F7836-E4B3-4985-A8BA-D04AF4A8C90B}" type="slidenum">
              <a:rPr lang="en-GB" smtClean="0"/>
              <a:pPr>
                <a:spcAft>
                  <a:spcPts val="600"/>
                </a:spcAft>
              </a:pPr>
              <a:t>9</a:t>
            </a:fld>
            <a:endParaRPr lang="en-GB"/>
          </a:p>
        </p:txBody>
      </p:sp>
      <p:sp>
        <p:nvSpPr>
          <p:cNvPr id="29" name="Rectangle 28">
            <a:extLst>
              <a:ext uri="{FF2B5EF4-FFF2-40B4-BE49-F238E27FC236}">
                <a16:creationId xmlns:a16="http://schemas.microsoft.com/office/drawing/2014/main" id="{6ED79153-803F-4786-AE7E-D2D18B9B40D1}"/>
              </a:ext>
            </a:extLst>
          </p:cNvPr>
          <p:cNvSpPr/>
          <p:nvPr/>
        </p:nvSpPr>
        <p:spPr>
          <a:xfrm>
            <a:off x="1868017" y="1455890"/>
            <a:ext cx="10323983" cy="605823"/>
          </a:xfrm>
          <a:prstGeom prst="rect">
            <a:avLst/>
          </a:prstGeom>
          <a:solidFill>
            <a:srgbClr val="41A4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457200" marR="0" algn="just">
              <a:spcBef>
                <a:spcPts val="1200"/>
              </a:spcBef>
              <a:spcAft>
                <a:spcPts val="0"/>
              </a:spcAft>
              <a:tabLst>
                <a:tab pos="720090" algn="l"/>
              </a:tabLst>
            </a:pPr>
            <a:r>
              <a:rPr lang="en-US" sz="2200" b="1" dirty="0">
                <a:latin typeface="+mj-lt"/>
                <a:ea typeface="Times New Roman" panose="02020603050405020304" pitchFamily="18" charset="0"/>
                <a:cs typeface="Times New Roman" panose="02020603050405020304" pitchFamily="18" charset="0"/>
              </a:rPr>
              <a:t>KHẮC PHỤC</a:t>
            </a:r>
            <a:r>
              <a:rPr lang="en-US" sz="2200" b="1" dirty="0">
                <a:effectLst/>
                <a:latin typeface="+mj-lt"/>
                <a:ea typeface="Times New Roman" panose="02020603050405020304" pitchFamily="18" charset="0"/>
                <a:cs typeface="Times New Roman" panose="02020603050405020304" pitchFamily="18" charset="0"/>
              </a:rPr>
              <a:t> HẠN CHẾ CHỦ QUAN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0873" y="148302"/>
            <a:ext cx="526255" cy="526255"/>
          </a:xfrm>
          <a:prstGeom prst="rect">
            <a:avLst/>
          </a:prstGeom>
        </p:spPr>
      </p:pic>
      <p:sp>
        <p:nvSpPr>
          <p:cNvPr id="9" name="Title 3">
            <a:extLst>
              <a:ext uri="{FF2B5EF4-FFF2-40B4-BE49-F238E27FC236}">
                <a16:creationId xmlns:a16="http://schemas.microsoft.com/office/drawing/2014/main" id="{2F33DD36-A438-4721-B120-74DBA1E4407C}"/>
              </a:ext>
            </a:extLst>
          </p:cNvPr>
          <p:cNvSpPr txBox="1">
            <a:spLocks/>
          </p:cNvSpPr>
          <p:nvPr/>
        </p:nvSpPr>
        <p:spPr>
          <a:xfrm>
            <a:off x="139699" y="411429"/>
            <a:ext cx="9350673"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500" b="1" dirty="0" err="1">
                <a:solidFill>
                  <a:srgbClr val="002060"/>
                </a:solidFill>
                <a:effectLst/>
                <a:ea typeface="Times New Roman" panose="02020603050405020304" pitchFamily="18" charset="0"/>
                <a:cs typeface="Times New Roman" panose="02020603050405020304" pitchFamily="18" charset="0"/>
              </a:rPr>
              <a:t>Giải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pháp</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cải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thiện</a:t>
            </a:r>
            <a:endParaRPr lang="en-US" sz="2500" dirty="0">
              <a:solidFill>
                <a:srgbClr val="002060"/>
              </a:solidFill>
              <a:effectLst/>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7C53757-B56B-43A9-9A84-D144BD501CA9}"/>
              </a:ext>
            </a:extLst>
          </p:cNvPr>
          <p:cNvSpPr/>
          <p:nvPr/>
        </p:nvSpPr>
        <p:spPr>
          <a:xfrm>
            <a:off x="0" y="2061713"/>
            <a:ext cx="10746994" cy="37179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Có</a:t>
            </a:r>
            <a:r>
              <a:rPr lang="en-US" sz="2000" dirty="0">
                <a:solidFill>
                  <a:srgbClr val="002060"/>
                </a:solidFill>
              </a:rPr>
              <a:t> </a:t>
            </a:r>
            <a:r>
              <a:rPr lang="en-US" sz="2000" dirty="0" err="1">
                <a:solidFill>
                  <a:srgbClr val="002060"/>
                </a:solidFill>
              </a:rPr>
              <a:t>sự</a:t>
            </a:r>
            <a:r>
              <a:rPr lang="en-US" sz="2000" dirty="0">
                <a:solidFill>
                  <a:srgbClr val="002060"/>
                </a:solidFill>
              </a:rPr>
              <a:t> </a:t>
            </a:r>
            <a:r>
              <a:rPr lang="en-US" sz="2000" dirty="0" err="1">
                <a:solidFill>
                  <a:srgbClr val="002060"/>
                </a:solidFill>
              </a:rPr>
              <a:t>phân</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rõ</a:t>
            </a:r>
            <a:r>
              <a:rPr lang="en-US" sz="2000" dirty="0">
                <a:solidFill>
                  <a:srgbClr val="002060"/>
                </a:solidFill>
              </a:rPr>
              <a:t> </a:t>
            </a:r>
            <a:r>
              <a:rPr lang="en-US" sz="2000" dirty="0" err="1">
                <a:solidFill>
                  <a:srgbClr val="002060"/>
                </a:solidFill>
              </a:rPr>
              <a:t>trách</a:t>
            </a:r>
            <a:r>
              <a:rPr lang="en-US" sz="2000" dirty="0">
                <a:solidFill>
                  <a:srgbClr val="002060"/>
                </a:solidFill>
              </a:rPr>
              <a:t> </a:t>
            </a:r>
            <a:r>
              <a:rPr lang="en-US" sz="2000" dirty="0" err="1">
                <a:solidFill>
                  <a:srgbClr val="002060"/>
                </a:solidFill>
              </a:rPr>
              <a:t>nhiệm</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Sở</a:t>
            </a:r>
            <a:r>
              <a:rPr lang="en-US" sz="2000" dirty="0">
                <a:solidFill>
                  <a:srgbClr val="002060"/>
                </a:solidFill>
              </a:rPr>
              <a:t>, </a:t>
            </a:r>
            <a:r>
              <a:rPr lang="en-US" sz="2000" dirty="0" err="1">
                <a:solidFill>
                  <a:srgbClr val="002060"/>
                </a:solidFill>
              </a:rPr>
              <a:t>Ngành</a:t>
            </a:r>
            <a:r>
              <a:rPr lang="en-US" sz="2000" dirty="0">
                <a:solidFill>
                  <a:srgbClr val="002060"/>
                </a:solidFill>
              </a:rPr>
              <a:t> </a:t>
            </a:r>
            <a:r>
              <a:rPr lang="en-US" sz="2000" dirty="0" err="1">
                <a:solidFill>
                  <a:srgbClr val="002060"/>
                </a:solidFill>
              </a:rPr>
              <a:t>chịu</a:t>
            </a:r>
            <a:r>
              <a:rPr lang="en-US" sz="2000" dirty="0">
                <a:solidFill>
                  <a:srgbClr val="002060"/>
                </a:solidFill>
              </a:rPr>
              <a:t> </a:t>
            </a:r>
            <a:r>
              <a:rPr lang="en-US" sz="2000" dirty="0" err="1">
                <a:solidFill>
                  <a:srgbClr val="002060"/>
                </a:solidFill>
              </a:rPr>
              <a:t>trách</a:t>
            </a:r>
            <a:r>
              <a:rPr lang="en-US" sz="2000" dirty="0">
                <a:solidFill>
                  <a:srgbClr val="002060"/>
                </a:solidFill>
              </a:rPr>
              <a:t>  </a:t>
            </a:r>
            <a:r>
              <a:rPr lang="en-US" sz="2000" dirty="0" err="1">
                <a:solidFill>
                  <a:srgbClr val="002060"/>
                </a:solidFill>
              </a:rPr>
              <a:t>nhiệm</a:t>
            </a:r>
            <a:r>
              <a:rPr lang="en-US" sz="2000" dirty="0">
                <a:solidFill>
                  <a:srgbClr val="002060"/>
                </a:solidFill>
              </a:rPr>
              <a:t> </a:t>
            </a:r>
            <a:r>
              <a:rPr lang="en-US" sz="2000" dirty="0" err="1">
                <a:solidFill>
                  <a:srgbClr val="002060"/>
                </a:solidFill>
              </a:rPr>
              <a:t>trực</a:t>
            </a:r>
            <a:r>
              <a:rPr lang="en-US" sz="2000" dirty="0">
                <a:solidFill>
                  <a:srgbClr val="002060"/>
                </a:solidFill>
              </a:rPr>
              <a:t> </a:t>
            </a:r>
            <a:r>
              <a:rPr lang="en-US" sz="2000" dirty="0" err="1">
                <a:solidFill>
                  <a:srgbClr val="002060"/>
                </a:solidFill>
              </a:rPr>
              <a:t>tiếp</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hiện</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việc</a:t>
            </a:r>
            <a:r>
              <a:rPr lang="en-US" sz="2000" dirty="0">
                <a:solidFill>
                  <a:srgbClr val="002060"/>
                </a:solidFill>
              </a:rPr>
              <a:t> </a:t>
            </a:r>
            <a:r>
              <a:rPr lang="en-US" sz="2000" dirty="0" err="1">
                <a:solidFill>
                  <a:srgbClr val="002060"/>
                </a:solidFill>
              </a:rPr>
              <a:t>nhằm</a:t>
            </a:r>
            <a:r>
              <a:rPr lang="en-US" sz="2000" dirty="0">
                <a:solidFill>
                  <a:srgbClr val="002060"/>
                </a:solidFill>
              </a:rPr>
              <a:t> </a:t>
            </a:r>
            <a:r>
              <a:rPr lang="en-US" sz="2000" dirty="0" err="1">
                <a:solidFill>
                  <a:srgbClr val="002060"/>
                </a:solidFill>
              </a:rPr>
              <a:t>cải</a:t>
            </a:r>
            <a:r>
              <a:rPr lang="en-US" sz="2000" dirty="0">
                <a:solidFill>
                  <a:srgbClr val="002060"/>
                </a:solidFill>
              </a:rPr>
              <a:t> </a:t>
            </a:r>
            <a:r>
              <a:rPr lang="en-US" sz="2000" dirty="0" err="1">
                <a:solidFill>
                  <a:srgbClr val="002060"/>
                </a:solidFill>
              </a:rPr>
              <a:t>thiện</a:t>
            </a:r>
            <a:r>
              <a:rPr lang="en-US" sz="2000" dirty="0">
                <a:solidFill>
                  <a:srgbClr val="002060"/>
                </a:solidFill>
              </a:rPr>
              <a:t> </a:t>
            </a:r>
            <a:r>
              <a:rPr lang="en-US" sz="2000" dirty="0" err="1">
                <a:solidFill>
                  <a:srgbClr val="002060"/>
                </a:solidFill>
              </a:rPr>
              <a:t>môi</a:t>
            </a:r>
            <a:r>
              <a:rPr lang="en-US" sz="2000" dirty="0">
                <a:solidFill>
                  <a:srgbClr val="002060"/>
                </a:solidFill>
              </a:rPr>
              <a:t> </a:t>
            </a:r>
            <a:r>
              <a:rPr lang="en-US" sz="2000" dirty="0" err="1">
                <a:solidFill>
                  <a:srgbClr val="002060"/>
                </a:solidFill>
              </a:rPr>
              <a:t>trường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tư</a:t>
            </a:r>
            <a:endParaRPr lang="en-US" sz="2000" dirty="0">
              <a:solidFill>
                <a:srgbClr val="002060"/>
              </a:solidFill>
            </a:endParaRP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Thiết</a:t>
            </a:r>
            <a:r>
              <a:rPr lang="en-US" sz="2000" dirty="0">
                <a:solidFill>
                  <a:srgbClr val="002060"/>
                </a:solidFill>
              </a:rPr>
              <a:t> </a:t>
            </a:r>
            <a:r>
              <a:rPr lang="en-US" sz="2000" dirty="0" err="1">
                <a:solidFill>
                  <a:srgbClr val="002060"/>
                </a:solidFill>
              </a:rPr>
              <a:t>lập</a:t>
            </a:r>
            <a:r>
              <a:rPr lang="en-US" sz="2000" dirty="0">
                <a:solidFill>
                  <a:srgbClr val="002060"/>
                </a:solidFill>
              </a:rPr>
              <a:t> </a:t>
            </a:r>
            <a:r>
              <a:rPr lang="en-US" sz="2000" dirty="0" err="1">
                <a:solidFill>
                  <a:srgbClr val="002060"/>
                </a:solidFill>
              </a:rPr>
              <a:t>hệ</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thông</a:t>
            </a:r>
            <a:r>
              <a:rPr lang="en-US" sz="2000" dirty="0">
                <a:solidFill>
                  <a:srgbClr val="002060"/>
                </a:solidFill>
              </a:rPr>
              <a:t> tin </a:t>
            </a:r>
            <a:r>
              <a:rPr lang="en-US" sz="2000" dirty="0" err="1">
                <a:solidFill>
                  <a:srgbClr val="002060"/>
                </a:solidFill>
              </a:rPr>
              <a:t>tiếp</a:t>
            </a:r>
            <a:r>
              <a:rPr lang="en-US" sz="2000" dirty="0">
                <a:solidFill>
                  <a:srgbClr val="002060"/>
                </a:solidFill>
              </a:rPr>
              <a:t> </a:t>
            </a:r>
            <a:r>
              <a:rPr lang="en-US" sz="2000" dirty="0" err="1">
                <a:solidFill>
                  <a:srgbClr val="002060"/>
                </a:solidFill>
              </a:rPr>
              <a:t>nhận</a:t>
            </a:r>
            <a:r>
              <a:rPr lang="en-US" sz="2000" dirty="0">
                <a:solidFill>
                  <a:srgbClr val="002060"/>
                </a:solidFill>
              </a:rPr>
              <a:t>, </a:t>
            </a:r>
            <a:r>
              <a:rPr lang="en-US" sz="2000" dirty="0" err="1">
                <a:solidFill>
                  <a:srgbClr val="002060"/>
                </a:solidFill>
              </a:rPr>
              <a:t>xử</a:t>
            </a:r>
            <a:r>
              <a:rPr lang="en-US" sz="2000" dirty="0">
                <a:solidFill>
                  <a:srgbClr val="002060"/>
                </a:solidFill>
              </a:rPr>
              <a:t> </a:t>
            </a:r>
            <a:r>
              <a:rPr lang="en-US" sz="2000" dirty="0" err="1">
                <a:solidFill>
                  <a:srgbClr val="002060"/>
                </a:solidFill>
              </a:rPr>
              <a:t>lý</a:t>
            </a:r>
            <a:r>
              <a:rPr lang="en-US" sz="2000" dirty="0">
                <a:solidFill>
                  <a:srgbClr val="002060"/>
                </a:solidFill>
              </a:rPr>
              <a:t> kiến </a:t>
            </a:r>
            <a:r>
              <a:rPr lang="en-US" sz="2000" dirty="0" err="1">
                <a:solidFill>
                  <a:srgbClr val="002060"/>
                </a:solidFill>
              </a:rPr>
              <a:t>nghị</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kết</a:t>
            </a:r>
            <a:r>
              <a:rPr lang="en-US" sz="2000" dirty="0">
                <a:solidFill>
                  <a:srgbClr val="002060"/>
                </a:solidFill>
              </a:rPr>
              <a:t> </a:t>
            </a:r>
            <a:r>
              <a:rPr lang="en-US" sz="2000" dirty="0" err="1">
                <a:solidFill>
                  <a:srgbClr val="002060"/>
                </a:solidFill>
              </a:rPr>
              <a:t>quả</a:t>
            </a:r>
            <a:r>
              <a:rPr lang="en-US" sz="2000"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quyết</a:t>
            </a:r>
            <a:r>
              <a:rPr lang="en-US" sz="2000" dirty="0">
                <a:solidFill>
                  <a:srgbClr val="002060"/>
                </a:solidFill>
              </a:rPr>
              <a:t> </a:t>
            </a:r>
            <a:r>
              <a:rPr lang="en-US" sz="2000" dirty="0" err="1">
                <a:solidFill>
                  <a:srgbClr val="002060"/>
                </a:solidFill>
              </a:rPr>
              <a:t>thủ</a:t>
            </a:r>
            <a:r>
              <a:rPr lang="en-US" sz="2000" dirty="0">
                <a:solidFill>
                  <a:srgbClr val="002060"/>
                </a:solidFill>
              </a:rPr>
              <a:t> </a:t>
            </a:r>
            <a:r>
              <a:rPr lang="en-US" sz="2000" dirty="0" err="1">
                <a:solidFill>
                  <a:srgbClr val="002060"/>
                </a:solidFill>
              </a:rPr>
              <a:t>tục</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doanh</a:t>
            </a:r>
            <a:r>
              <a:rPr lang="en-US" sz="2000" dirty="0">
                <a:solidFill>
                  <a:srgbClr val="002060"/>
                </a:solidFill>
              </a:rPr>
              <a:t> </a:t>
            </a:r>
            <a:r>
              <a:rPr lang="en-US" sz="2000" dirty="0" err="1">
                <a:solidFill>
                  <a:srgbClr val="002060"/>
                </a:solidFill>
              </a:rPr>
              <a:t>nghiệp</a:t>
            </a:r>
            <a:r>
              <a:rPr lang="en-US" sz="2000" dirty="0">
                <a:solidFill>
                  <a:srgbClr val="002060"/>
                </a:solidFill>
              </a:rPr>
              <a:t> </a:t>
            </a:r>
            <a:r>
              <a:rPr lang="en-US" sz="2000" dirty="0" err="1">
                <a:solidFill>
                  <a:srgbClr val="002060"/>
                </a:solidFill>
              </a:rPr>
              <a:t>đánh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phản</a:t>
            </a:r>
            <a:r>
              <a:rPr lang="en-US" sz="2000" dirty="0">
                <a:solidFill>
                  <a:srgbClr val="002060"/>
                </a:solidFill>
              </a:rPr>
              <a:t> </a:t>
            </a:r>
            <a:r>
              <a:rPr lang="en-US" sz="2000" dirty="0" err="1">
                <a:solidFill>
                  <a:srgbClr val="002060"/>
                </a:solidFill>
              </a:rPr>
              <a:t>ảnh</a:t>
            </a:r>
            <a:r>
              <a:rPr lang="en-US" sz="2000" dirty="0">
                <a:solidFill>
                  <a:srgbClr val="002060"/>
                </a:solidFill>
              </a:rPr>
              <a:t> </a:t>
            </a:r>
            <a:r>
              <a:rPr lang="en-US" sz="2000" dirty="0" err="1">
                <a:solidFill>
                  <a:srgbClr val="002060"/>
                </a:solidFill>
              </a:rPr>
              <a:t>về</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sách</a:t>
            </a:r>
            <a:r>
              <a:rPr lang="en-US" sz="2000" dirty="0">
                <a:solidFill>
                  <a:srgbClr val="002060"/>
                </a:solidFill>
              </a:rPr>
              <a:t>, </a:t>
            </a:r>
            <a:r>
              <a:rPr lang="en-US" sz="2000" dirty="0" err="1">
                <a:solidFill>
                  <a:srgbClr val="002060"/>
                </a:solidFill>
              </a:rPr>
              <a:t>thủ</a:t>
            </a:r>
            <a:r>
              <a:rPr lang="en-US" sz="2000" dirty="0">
                <a:solidFill>
                  <a:srgbClr val="002060"/>
                </a:solidFill>
              </a:rPr>
              <a:t> </a:t>
            </a:r>
            <a:r>
              <a:rPr lang="en-US" sz="2000" dirty="0" err="1">
                <a:solidFill>
                  <a:srgbClr val="002060"/>
                </a:solidFill>
              </a:rPr>
              <a:t>tục</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việc</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thi</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vụ</a:t>
            </a:r>
            <a:endParaRPr lang="en-US" sz="2000" dirty="0">
              <a:solidFill>
                <a:srgbClr val="002060"/>
              </a:solidFill>
            </a:endParaRP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Đổi</a:t>
            </a:r>
            <a:r>
              <a:rPr lang="en-US" sz="2000" dirty="0">
                <a:solidFill>
                  <a:srgbClr val="002060"/>
                </a:solidFill>
              </a:rPr>
              <a:t> </a:t>
            </a:r>
            <a:r>
              <a:rPr lang="en-US" sz="2000" dirty="0" err="1">
                <a:solidFill>
                  <a:srgbClr val="002060"/>
                </a:solidFill>
              </a:rPr>
              <a:t>mới</a:t>
            </a:r>
            <a:r>
              <a:rPr lang="en-US" sz="2000" dirty="0">
                <a:solidFill>
                  <a:srgbClr val="002060"/>
                </a:solidFill>
              </a:rPr>
              <a:t>, </a:t>
            </a:r>
            <a:r>
              <a:rPr lang="en-US" sz="2000" dirty="0" err="1">
                <a:solidFill>
                  <a:srgbClr val="002060"/>
                </a:solidFill>
              </a:rPr>
              <a:t>thay</a:t>
            </a:r>
            <a:r>
              <a:rPr lang="en-US" sz="2000" dirty="0">
                <a:solidFill>
                  <a:srgbClr val="002060"/>
                </a:solidFill>
              </a:rPr>
              <a:t> </a:t>
            </a:r>
            <a:r>
              <a:rPr lang="en-US" sz="2000" dirty="0" err="1">
                <a:solidFill>
                  <a:srgbClr val="002060"/>
                </a:solidFill>
              </a:rPr>
              <a:t>đổi</a:t>
            </a:r>
            <a:r>
              <a:rPr lang="en-US" sz="2000" dirty="0">
                <a:solidFill>
                  <a:srgbClr val="002060"/>
                </a:solidFill>
              </a:rPr>
              <a:t> </a:t>
            </a:r>
            <a:r>
              <a:rPr lang="en-US" sz="2000" dirty="0" err="1">
                <a:solidFill>
                  <a:srgbClr val="002060"/>
                </a:solidFill>
              </a:rPr>
              <a:t>tư</a:t>
            </a:r>
            <a:r>
              <a:rPr lang="en-US" sz="2000" dirty="0">
                <a:solidFill>
                  <a:srgbClr val="002060"/>
                </a:solidFill>
              </a:rPr>
              <a:t> </a:t>
            </a:r>
            <a:r>
              <a:rPr lang="en-US" sz="2000" dirty="0" err="1">
                <a:solidFill>
                  <a:srgbClr val="002060"/>
                </a:solidFill>
              </a:rPr>
              <a:t>duy</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cách</a:t>
            </a:r>
            <a:r>
              <a:rPr lang="en-US" sz="2000" dirty="0">
                <a:solidFill>
                  <a:srgbClr val="002060"/>
                </a:solidFill>
              </a:rPr>
              <a:t> </a:t>
            </a:r>
            <a:r>
              <a:rPr lang="en-US" sz="2000" dirty="0" err="1">
                <a:solidFill>
                  <a:srgbClr val="002060"/>
                </a:solidFill>
              </a:rPr>
              <a:t>làm</a:t>
            </a:r>
            <a:r>
              <a:rPr lang="en-US" sz="2000" dirty="0">
                <a:solidFill>
                  <a:srgbClr val="002060"/>
                </a:solidFill>
              </a:rPr>
              <a:t> </a:t>
            </a:r>
            <a:r>
              <a:rPr lang="en-US" sz="2000" dirty="0" err="1">
                <a:solidFill>
                  <a:srgbClr val="002060"/>
                </a:solidFill>
              </a:rPr>
              <a:t>về</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tác</a:t>
            </a:r>
            <a:r>
              <a:rPr lang="en-US" sz="2000" dirty="0">
                <a:solidFill>
                  <a:srgbClr val="002060"/>
                </a:solidFill>
              </a:rPr>
              <a:t> </a:t>
            </a:r>
            <a:r>
              <a:rPr lang="en-US" sz="2000" dirty="0" err="1">
                <a:solidFill>
                  <a:srgbClr val="002060"/>
                </a:solidFill>
              </a:rPr>
              <a:t>xúc</a:t>
            </a:r>
            <a:r>
              <a:rPr lang="en-US" sz="2000" dirty="0">
                <a:solidFill>
                  <a:srgbClr val="002060"/>
                </a:solidFill>
              </a:rPr>
              <a:t> </a:t>
            </a:r>
            <a:r>
              <a:rPr lang="en-US" sz="2000" dirty="0" err="1">
                <a:solidFill>
                  <a:srgbClr val="002060"/>
                </a:solidFill>
              </a:rPr>
              <a:t>tiến</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tư</a:t>
            </a:r>
            <a:r>
              <a:rPr lang="en-US" sz="2000" dirty="0">
                <a:solidFill>
                  <a:srgbClr val="002060"/>
                </a:solidFill>
              </a:rPr>
              <a:t>, </a:t>
            </a:r>
            <a:r>
              <a:rPr lang="en-US" sz="2000" dirty="0" err="1">
                <a:solidFill>
                  <a:srgbClr val="002060"/>
                </a:solidFill>
              </a:rPr>
              <a:t>thu</a:t>
            </a:r>
            <a:r>
              <a:rPr lang="en-US" sz="2000" dirty="0">
                <a:solidFill>
                  <a:srgbClr val="002060"/>
                </a:solidFill>
              </a:rPr>
              <a:t> </a:t>
            </a:r>
            <a:r>
              <a:rPr lang="en-US" sz="2000" dirty="0" err="1">
                <a:solidFill>
                  <a:srgbClr val="002060"/>
                </a:solidFill>
              </a:rPr>
              <a:t>hút</a:t>
            </a:r>
            <a:r>
              <a:rPr lang="en-US" sz="2000" dirty="0">
                <a:solidFill>
                  <a:srgbClr val="002060"/>
                </a:solidFill>
              </a:rPr>
              <a:t> “</a:t>
            </a:r>
            <a:r>
              <a:rPr lang="en-US" sz="2000" dirty="0" err="1">
                <a:solidFill>
                  <a:srgbClr val="002060"/>
                </a:solidFill>
              </a:rPr>
              <a:t>nhà</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tư</a:t>
            </a:r>
            <a:r>
              <a:rPr lang="en-US" sz="2000" dirty="0">
                <a:solidFill>
                  <a:srgbClr val="002060"/>
                </a:solidFill>
              </a:rPr>
              <a:t> </a:t>
            </a:r>
            <a:r>
              <a:rPr lang="en-US" sz="2000" dirty="0" err="1">
                <a:solidFill>
                  <a:srgbClr val="002060"/>
                </a:solidFill>
              </a:rPr>
              <a:t>mục</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phát</a:t>
            </a:r>
            <a:r>
              <a:rPr lang="en-US" sz="2000" dirty="0">
                <a:solidFill>
                  <a:srgbClr val="002060"/>
                </a:solidFill>
              </a:rPr>
              <a:t> </a:t>
            </a:r>
            <a:r>
              <a:rPr lang="en-US" sz="2000" dirty="0" err="1">
                <a:solidFill>
                  <a:srgbClr val="002060"/>
                </a:solidFill>
              </a:rPr>
              <a:t>triển</a:t>
            </a:r>
            <a:r>
              <a:rPr lang="en-US" sz="2000" dirty="0">
                <a:solidFill>
                  <a:srgbClr val="002060"/>
                </a:solidFill>
              </a:rPr>
              <a:t> </a:t>
            </a:r>
            <a:r>
              <a:rPr lang="en-US" sz="2000" dirty="0" err="1">
                <a:solidFill>
                  <a:srgbClr val="002060"/>
                </a:solidFill>
              </a:rPr>
              <a:t>mô</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vụ</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hỗ</a:t>
            </a:r>
            <a:r>
              <a:rPr lang="en-US" sz="2000" dirty="0">
                <a:solidFill>
                  <a:srgbClr val="002060"/>
                </a:solidFill>
              </a:rPr>
              <a:t> </a:t>
            </a:r>
            <a:r>
              <a:rPr lang="en-US" sz="2000" dirty="0" err="1">
                <a:solidFill>
                  <a:srgbClr val="002060"/>
                </a:solidFill>
              </a:rPr>
              <a:t>trợ</a:t>
            </a:r>
            <a:r>
              <a:rPr lang="en-US" sz="2000" dirty="0">
                <a:solidFill>
                  <a:srgbClr val="002060"/>
                </a:solidFill>
              </a:rPr>
              <a:t> </a:t>
            </a:r>
            <a:r>
              <a:rPr lang="en-US" sz="2000" dirty="0" err="1">
                <a:solidFill>
                  <a:srgbClr val="002060"/>
                </a:solidFill>
              </a:rPr>
              <a:t>từng</a:t>
            </a:r>
            <a:r>
              <a:rPr lang="en-US" sz="2000" dirty="0">
                <a:solidFill>
                  <a:srgbClr val="002060"/>
                </a:solidFill>
              </a:rPr>
              <a:t> </a:t>
            </a:r>
            <a:r>
              <a:rPr lang="en-US" sz="2000" dirty="0" err="1">
                <a:solidFill>
                  <a:srgbClr val="002060"/>
                </a:solidFill>
              </a:rPr>
              <a:t>nhà</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tư</a:t>
            </a:r>
            <a:r>
              <a:rPr lang="en-US" sz="2000" dirty="0">
                <a:solidFill>
                  <a:srgbClr val="002060"/>
                </a:solidFill>
              </a:rPr>
              <a:t> </a:t>
            </a:r>
            <a:r>
              <a:rPr lang="en-US" sz="2000" dirty="0" err="1">
                <a:solidFill>
                  <a:srgbClr val="002060"/>
                </a:solidFill>
              </a:rPr>
              <a:t>mục</a:t>
            </a:r>
            <a:r>
              <a:rPr lang="en-US" sz="2000" dirty="0">
                <a:solidFill>
                  <a:srgbClr val="002060"/>
                </a:solidFill>
              </a:rPr>
              <a:t> </a:t>
            </a:r>
            <a:r>
              <a:rPr lang="en-US" sz="2000" dirty="0" err="1">
                <a:solidFill>
                  <a:srgbClr val="002060"/>
                </a:solidFill>
              </a:rPr>
              <a:t>tiêu</a:t>
            </a:r>
            <a:endParaRPr lang="en-US" sz="2000" dirty="0">
              <a:solidFill>
                <a:srgbClr val="002060"/>
              </a:solidFill>
            </a:endParaRP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Phát</a:t>
            </a:r>
            <a:r>
              <a:rPr lang="en-US" sz="2000" dirty="0">
                <a:solidFill>
                  <a:srgbClr val="002060"/>
                </a:solidFill>
              </a:rPr>
              <a:t> </a:t>
            </a:r>
            <a:r>
              <a:rPr lang="en-US" sz="2000" dirty="0" err="1">
                <a:solidFill>
                  <a:srgbClr val="002060"/>
                </a:solidFill>
              </a:rPr>
              <a:t>huy</a:t>
            </a:r>
            <a:r>
              <a:rPr lang="en-US" sz="2000" dirty="0">
                <a:solidFill>
                  <a:srgbClr val="002060"/>
                </a:solidFill>
              </a:rPr>
              <a:t> </a:t>
            </a:r>
            <a:r>
              <a:rPr lang="en-US" sz="2000" dirty="0" err="1">
                <a:solidFill>
                  <a:srgbClr val="002060"/>
                </a:solidFill>
              </a:rPr>
              <a:t>tốt</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nữa</a:t>
            </a:r>
            <a:r>
              <a:rPr lang="en-US" sz="2000" dirty="0">
                <a:solidFill>
                  <a:srgbClr val="002060"/>
                </a:solidFill>
              </a:rPr>
              <a:t> </a:t>
            </a:r>
            <a:r>
              <a:rPr lang="en-US" sz="2000" dirty="0" err="1">
                <a:solidFill>
                  <a:srgbClr val="002060"/>
                </a:solidFill>
              </a:rPr>
              <a:t>vai</a:t>
            </a:r>
            <a:r>
              <a:rPr lang="en-US" sz="2000" dirty="0">
                <a:solidFill>
                  <a:srgbClr val="002060"/>
                </a:solidFill>
              </a:rPr>
              <a:t> </a:t>
            </a:r>
            <a:r>
              <a:rPr lang="en-US" sz="2000" dirty="0" err="1">
                <a:solidFill>
                  <a:srgbClr val="002060"/>
                </a:solidFill>
              </a:rPr>
              <a:t>trò</a:t>
            </a:r>
            <a:r>
              <a:rPr lang="en-US" sz="2000" dirty="0">
                <a:solidFill>
                  <a:srgbClr val="002060"/>
                </a:solidFill>
              </a:rPr>
              <a:t> “</a:t>
            </a:r>
            <a:r>
              <a:rPr lang="en-US" sz="2000" dirty="0" err="1">
                <a:solidFill>
                  <a:srgbClr val="002060"/>
                </a:solidFill>
              </a:rPr>
              <a:t>cầu</a:t>
            </a:r>
            <a:r>
              <a:rPr lang="en-US" sz="2000" dirty="0">
                <a:solidFill>
                  <a:srgbClr val="002060"/>
                </a:solidFill>
              </a:rPr>
              <a:t> </a:t>
            </a:r>
            <a:r>
              <a:rPr lang="en-US" sz="2000" dirty="0" err="1">
                <a:solidFill>
                  <a:srgbClr val="002060"/>
                </a:solidFill>
              </a:rPr>
              <a:t>nối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Hiệp</a:t>
            </a:r>
            <a:r>
              <a:rPr lang="en-US" sz="2000" dirty="0">
                <a:solidFill>
                  <a:srgbClr val="002060"/>
                </a:solidFill>
              </a:rPr>
              <a:t> </a:t>
            </a:r>
            <a:r>
              <a:rPr lang="en-US" sz="2000" dirty="0" err="1">
                <a:solidFill>
                  <a:srgbClr val="002060"/>
                </a:solidFill>
              </a:rPr>
              <a:t>hội</a:t>
            </a:r>
            <a:r>
              <a:rPr lang="en-US" sz="2000" dirty="0">
                <a:solidFill>
                  <a:srgbClr val="002060"/>
                </a:solidFill>
              </a:rPr>
              <a:t> </a:t>
            </a:r>
            <a:r>
              <a:rPr lang="en-US" sz="2000" dirty="0" err="1">
                <a:solidFill>
                  <a:srgbClr val="002060"/>
                </a:solidFill>
              </a:rPr>
              <a:t>doanh</a:t>
            </a:r>
            <a:r>
              <a:rPr lang="en-US" sz="2000" dirty="0">
                <a:solidFill>
                  <a:srgbClr val="002060"/>
                </a:solidFill>
              </a:rPr>
              <a:t> </a:t>
            </a:r>
            <a:r>
              <a:rPr lang="en-US" sz="2000" dirty="0" err="1">
                <a:solidFill>
                  <a:srgbClr val="002060"/>
                </a:solidFill>
              </a:rPr>
              <a:t>nghiệp</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sách</a:t>
            </a:r>
            <a:r>
              <a:rPr lang="en-US" sz="2000" dirty="0">
                <a:solidFill>
                  <a:srgbClr val="002060"/>
                </a:solidFill>
              </a:rPr>
              <a:t>, </a:t>
            </a:r>
            <a:r>
              <a:rPr lang="en-US" sz="2000" dirty="0" err="1">
                <a:solidFill>
                  <a:srgbClr val="002060"/>
                </a:solidFill>
              </a:rPr>
              <a:t>đề</a:t>
            </a:r>
            <a:r>
              <a:rPr lang="en-US" sz="2000" dirty="0">
                <a:solidFill>
                  <a:srgbClr val="002060"/>
                </a:solidFill>
              </a:rPr>
              <a:t> </a:t>
            </a:r>
            <a:r>
              <a:rPr lang="en-US" sz="2000" dirty="0" err="1">
                <a:solidFill>
                  <a:srgbClr val="002060"/>
                </a:solidFill>
              </a:rPr>
              <a:t>án</a:t>
            </a:r>
            <a:r>
              <a:rPr lang="en-US" sz="2000"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pháp</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tỉnh</a:t>
            </a:r>
            <a:r>
              <a:rPr lang="en-US" sz="2000" dirty="0">
                <a:solidFill>
                  <a:srgbClr val="002060"/>
                </a:solidFill>
              </a:rPr>
              <a:t> </a:t>
            </a:r>
            <a:r>
              <a:rPr lang="en-US" sz="2000" dirty="0" err="1">
                <a:solidFill>
                  <a:srgbClr val="002060"/>
                </a:solidFill>
              </a:rPr>
              <a:t>lan</a:t>
            </a:r>
            <a:r>
              <a:rPr lang="en-US" sz="2000" dirty="0">
                <a:solidFill>
                  <a:srgbClr val="002060"/>
                </a:solidFill>
              </a:rPr>
              <a:t> </a:t>
            </a:r>
            <a:r>
              <a:rPr lang="en-US" sz="2000" dirty="0" err="1">
                <a:solidFill>
                  <a:srgbClr val="002060"/>
                </a:solidFill>
              </a:rPr>
              <a:t>tỏa</a:t>
            </a:r>
            <a:r>
              <a:rPr lang="en-US" sz="2000" dirty="0">
                <a:solidFill>
                  <a:srgbClr val="002060"/>
                </a:solidFill>
              </a:rPr>
              <a:t> </a:t>
            </a:r>
            <a:r>
              <a:rPr lang="en-US" sz="2000" dirty="0" err="1">
                <a:solidFill>
                  <a:srgbClr val="002060"/>
                </a:solidFill>
              </a:rPr>
              <a:t>nhanh</a:t>
            </a:r>
            <a:r>
              <a:rPr lang="en-US" sz="2000" dirty="0">
                <a:solidFill>
                  <a:srgbClr val="002060"/>
                </a:solidFill>
              </a:rPr>
              <a:t> </a:t>
            </a:r>
            <a:r>
              <a:rPr lang="en-US" sz="2000" dirty="0" err="1">
                <a:solidFill>
                  <a:srgbClr val="002060"/>
                </a:solidFill>
              </a:rPr>
              <a:t>chóng</a:t>
            </a:r>
            <a:r>
              <a:rPr lang="en-US" sz="2000" dirty="0">
                <a:solidFill>
                  <a:srgbClr val="002060"/>
                </a:solidFill>
              </a:rPr>
              <a:t> </a:t>
            </a:r>
            <a:r>
              <a:rPr lang="en-US" sz="2000" dirty="0" err="1">
                <a:solidFill>
                  <a:srgbClr val="002060"/>
                </a:solidFill>
              </a:rPr>
              <a:t>đến</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doanh</a:t>
            </a:r>
            <a:r>
              <a:rPr lang="en-US" sz="2000" dirty="0">
                <a:solidFill>
                  <a:srgbClr val="002060"/>
                </a:solidFill>
              </a:rPr>
              <a:t> </a:t>
            </a:r>
            <a:r>
              <a:rPr lang="en-US" sz="2000" dirty="0" err="1">
                <a:solidFill>
                  <a:srgbClr val="002060"/>
                </a:solidFill>
              </a:rPr>
              <a:t>nghiệp</a:t>
            </a:r>
            <a:r>
              <a:rPr lang="en-US" sz="2000" dirty="0">
                <a:solidFill>
                  <a:srgbClr val="002060"/>
                </a:solidFill>
              </a:rPr>
              <a:t>,</a:t>
            </a:r>
          </a:p>
          <a:p>
            <a:pPr marL="457200" marR="0" algn="just">
              <a:spcBef>
                <a:spcPts val="1800"/>
              </a:spcBef>
              <a:spcAft>
                <a:spcPts val="0"/>
              </a:spcAft>
              <a:tabLst>
                <a:tab pos="720090" algn="l"/>
              </a:tabLst>
            </a:pPr>
            <a:endParaRPr lang="en-US" sz="2000" dirty="0">
              <a:solidFill>
                <a:srgbClr val="002060"/>
              </a:solidFill>
            </a:endParaRPr>
          </a:p>
          <a:p>
            <a:pPr marL="457200" marR="0" algn="just">
              <a:spcBef>
                <a:spcPts val="1800"/>
              </a:spcBef>
              <a:spcAft>
                <a:spcPts val="0"/>
              </a:spcAft>
              <a:tabLst>
                <a:tab pos="720090" algn="l"/>
              </a:tabLst>
            </a:pPr>
            <a:endParaRPr lang="en-US" sz="2000" dirty="0">
              <a:solidFill>
                <a:srgbClr val="002060"/>
              </a:solidFill>
              <a:effectLst/>
              <a:ea typeface="Times New Roman" panose="02020603050405020304" pitchFamily="18" charset="0"/>
              <a:cs typeface="Times New Roman" panose="02020603050405020304" pitchFamily="18" charset="0"/>
            </a:endParaRPr>
          </a:p>
          <a:p>
            <a:pPr marL="0" marR="0">
              <a:spcBef>
                <a:spcPts val="1800"/>
              </a:spcBef>
              <a:spcAft>
                <a:spcPts val="0"/>
              </a:spcAft>
            </a:pPr>
            <a:r>
              <a:rPr lang="en-US" sz="2000" dirty="0">
                <a:solidFill>
                  <a:srgbClr val="002060"/>
                </a:solidFill>
                <a:effectLst/>
                <a:ea typeface="Times New Roman" panose="02020603050405020304" pitchFamily="18" charset="0"/>
              </a:rPr>
              <a:t> </a:t>
            </a:r>
          </a:p>
        </p:txBody>
      </p:sp>
    </p:spTree>
    <p:extLst>
      <p:ext uri="{BB962C8B-B14F-4D97-AF65-F5344CB8AC3E}">
        <p14:creationId xmlns:p14="http://schemas.microsoft.com/office/powerpoint/2010/main" val="4217587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anim calcmode="lin" valueType="num">
                                      <p:cBhvr>
                                        <p:cTn id="2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22734781F6144913D64E62E25376F" ma:contentTypeVersion="12" ma:contentTypeDescription="Create a new document." ma:contentTypeScope="" ma:versionID="3d214ebdd06a4dd87f202eed1e1f2dc9">
  <xsd:schema xmlns:xsd="http://www.w3.org/2001/XMLSchema" xmlns:xs="http://www.w3.org/2001/XMLSchema" xmlns:p="http://schemas.microsoft.com/office/2006/metadata/properties" xmlns:ns3="9789f62e-9a23-4ad2-bf90-2c19cb846252" xmlns:ns4="78ae12df-234f-4c1d-b47b-c5098b94b5f0" targetNamespace="http://schemas.microsoft.com/office/2006/metadata/properties" ma:root="true" ma:fieldsID="4ee82878dfbf8b2ea85a622c19d655e7" ns3:_="" ns4:_="">
    <xsd:import namespace="9789f62e-9a23-4ad2-bf90-2c19cb846252"/>
    <xsd:import namespace="78ae12df-234f-4c1d-b47b-c5098b94b5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9f62e-9a23-4ad2-bf90-2c19cb8462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ae12df-234f-4c1d-b47b-c5098b94b5f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74E05EA7-EB79-490D-BEE4-6C5D8C0AC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89f62e-9a23-4ad2-bf90-2c19cb846252"/>
    <ds:schemaRef ds:uri="78ae12df-234f-4c1d-b47b-c5098b94b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2D995-20F0-4C14-BF62-1248AB4B484D}">
  <ds:schemaRefs>
    <ds:schemaRef ds:uri="http://purl.org/dc/dcmitype/"/>
    <ds:schemaRef ds:uri="78ae12df-234f-4c1d-b47b-c5098b94b5f0"/>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schemas.microsoft.com/office/2006/documentManagement/types"/>
    <ds:schemaRef ds:uri="9789f62e-9a23-4ad2-bf90-2c19cb846252"/>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1470</TotalTime>
  <Words>1448</Words>
  <Application>Microsoft Office PowerPoint</Application>
  <PresentationFormat>Widescreen</PresentationFormat>
  <Paragraphs>118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.VnTime</vt:lpstr>
      <vt:lpstr>Arial</vt:lpstr>
      <vt:lpstr>Calibri</vt:lpstr>
      <vt:lpstr>Times New Roman</vt:lpstr>
      <vt:lpstr>Wingdings</vt:lpstr>
      <vt:lpstr>Wingdings 2</vt:lpstr>
      <vt:lpstr>DividendVTI</vt:lpstr>
      <vt:lpstr>Tham luận hội nghị CÁC GIẢI PHÁP ĐỘT PHÁ VÀ ĐẶT THÙ NHẰM CẢI THIỆN MÔI TRƯỜNG  ĐẦU TƯ, KINH DOANH TỈNH ĐẮK NÔNG THỜI KỲ 2021 – 2030,  TẦM NHÌN ĐẾN NĂM 2050  </vt:lpstr>
      <vt:lpstr>PCI tỉnh đắk nông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THO planning</dc:title>
  <dc:creator>Dung My Phan</dc:creator>
  <cp:lastModifiedBy>Van Nen Nguyen</cp:lastModifiedBy>
  <cp:revision>78</cp:revision>
  <dcterms:created xsi:type="dcterms:W3CDTF">2021-07-27T07:15:09Z</dcterms:created>
  <dcterms:modified xsi:type="dcterms:W3CDTF">2021-09-23T03:04:48Z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0x01010048122734781F6144913D64E62E25376F</vt:lpwstr>
  </property>
</Properties>
</file>