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4"/>
  </p:notesMasterIdLst>
  <p:sldIdLst>
    <p:sldId id="256" r:id="rId2"/>
    <p:sldId id="257" r:id="rId3"/>
    <p:sldId id="265" r:id="rId4"/>
    <p:sldId id="266" r:id="rId5"/>
    <p:sldId id="267" r:id="rId6"/>
    <p:sldId id="268" r:id="rId7"/>
    <p:sldId id="274" r:id="rId8"/>
    <p:sldId id="269" r:id="rId9"/>
    <p:sldId id="273" r:id="rId10"/>
    <p:sldId id="270" r:id="rId11"/>
    <p:sldId id="275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509" autoAdjust="0"/>
  </p:normalViewPr>
  <p:slideViewPr>
    <p:cSldViewPr snapToGrid="0">
      <p:cViewPr varScale="1">
        <p:scale>
          <a:sx n="81" d="100"/>
          <a:sy n="81" d="100"/>
        </p:scale>
        <p:origin x="706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645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800E9-8FC6-45F7-8D97-8C7632AF5909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DB733-39E4-464A-9FBE-1618330EE5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453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BDB733-39E4-464A-9FBE-1618330EE58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31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4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1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483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90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8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2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03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35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92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7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3ED20-50BD-4F1D-A03D-BAAA7A8C95E1}" type="datetimeFigureOut">
              <a:rPr lang="en-US" smtClean="0"/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23EC6-005D-4BD8-B50E-2CD498867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53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hophuong53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46F50-A5E1-4685-9C8E-8DB3480BE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943" y="298174"/>
            <a:ext cx="11811000" cy="298173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Những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định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hướng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liên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kết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kinh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tế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vùng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lĩnh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vực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của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Đắk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Nông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giai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đoạn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2021-2030,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tầm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nhìn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đến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năm</a:t>
            </a:r>
            <a:r>
              <a:rPr lang="en-US" sz="3600" b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2050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70704A-59E5-4D8E-90E8-01B6ABF560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2600" y="4572001"/>
            <a:ext cx="9144000" cy="1510746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TS. </a:t>
            </a:r>
            <a:r>
              <a:rPr lang="en-US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Hồ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Ngọc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Trường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vi-VN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Đại học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Kinh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tế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TP.HCM</a:t>
            </a:r>
          </a:p>
          <a:p>
            <a:r>
              <a:rPr lang="en-US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hophuong53@gmail.com</a:t>
            </a:r>
            <a:endParaRPr lang="vi-VN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vi-VN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0976652183</a:t>
            </a:r>
            <a:endParaRPr lang="en-US" sz="24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677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E02D3-8FFE-4209-A165-7C5FE261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7935"/>
          </a:xfrm>
        </p:spPr>
        <p:txBody>
          <a:bodyPr>
            <a:normAutofit fontScale="90000"/>
          </a:bodyPr>
          <a:lstStyle/>
          <a:p>
            <a:br>
              <a:rPr lang="vi-VN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r>
              <a:rPr lang="en-US" sz="49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Giải</a:t>
            </a:r>
            <a:r>
              <a:rPr lang="en-US" sz="4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49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pháp</a:t>
            </a:r>
            <a:b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EDB0F-E4ED-47B5-B516-C1F2BB931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0870"/>
            <a:ext cx="10515600" cy="468609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Tổ chức hoạt động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Marketing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Địa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Phương</a:t>
            </a:r>
            <a:endParaRPr lang="en-US" sz="3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ội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thảo</a:t>
            </a: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đầu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Giáo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Dục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Đào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ội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thảo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đầu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Tế</a:t>
            </a: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và Chăm sóc Sức khỏe</a:t>
            </a:r>
            <a:endParaRPr lang="en-US" sz="3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X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ây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dựng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và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hoàn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thiện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dần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những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chính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sách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ưu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đãi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đặc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vi-VN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biệt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cho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liên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kết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đầu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tư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Giáo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dục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Đào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ạo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và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Y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tế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. </a:t>
            </a:r>
            <a:endParaRPr lang="en-US" sz="30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342900" indent="-342900">
              <a:buFont typeface="+mj-lt"/>
              <a:buAutoNum type="arabicPeriod"/>
            </a:pP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ội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thảo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về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phát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triển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Du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Lịch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ội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thảo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về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phát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triển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ông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nghiệp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vi-VN" sz="3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húc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đẩy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phát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triển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cơ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sở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hạ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tầng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điện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nước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giao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thông</a:t>
            </a:r>
            <a:endParaRPr lang="en-US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Đến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năm</a:t>
            </a:r>
            <a:r>
              <a:rPr lang="en-US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2030, 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en-US" sz="3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mũi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nhọn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cơ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bản</a:t>
            </a:r>
            <a:r>
              <a:rPr lang="vi-VN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là </a:t>
            </a:r>
            <a:r>
              <a:rPr lang="vi-VN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(1) </a:t>
            </a:r>
            <a:r>
              <a:rPr lang="en-US" sz="3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ông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Nghiệp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vi-VN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(2) 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Lịch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vi-VN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(3)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Cơ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Sở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Hạ</a:t>
            </a:r>
            <a:r>
              <a:rPr lang="en-US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vi-VN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Tầng.</a:t>
            </a:r>
            <a:endParaRPr lang="en-US" sz="3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50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5E223-FEDC-4B28-BEA5-9EE5A80FD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Đến</a:t>
            </a:r>
            <a:r>
              <a:rPr lang="en-US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năm</a:t>
            </a:r>
            <a:r>
              <a:rPr lang="en-US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2030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FF57B-7825-490C-A637-FAEA0DE37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mũi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nhọn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cơ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bản</a:t>
            </a:r>
            <a:r>
              <a:rPr lang="vi-VN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là </a:t>
            </a:r>
          </a:p>
          <a:p>
            <a:pPr marL="0" indent="0">
              <a:buNone/>
            </a:pPr>
            <a:endParaRPr lang="vi-VN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vi-V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(1)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ông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Nghiệp</a:t>
            </a:r>
            <a:endParaRPr lang="vi-VN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vi-VN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(2) 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Lịch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vi-VN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vi-VN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(3)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Cơ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Sở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Hạ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vi-VN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Tầng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013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DC654-D273-4759-9873-FD0C1785F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Tầm</a:t>
            </a:r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nhìn</a:t>
            </a:r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đến</a:t>
            </a:r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2050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BC4A4-71C4-4519-A1AC-E311B0178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vi-V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 marL="0" indent="0">
              <a:buNone/>
            </a:pPr>
            <a:r>
              <a:rPr lang="vi-V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hững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ngành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mũi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nhọn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của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tỉnh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Đắc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Nông</a:t>
            </a:r>
            <a:r>
              <a:rPr lang="vi-V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đến 2050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0" indent="0">
              <a:buNone/>
            </a:pPr>
            <a:endParaRPr lang="vi-V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(1)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Nông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Nghiệp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Công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Nghệ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Cao, </a:t>
            </a:r>
            <a:endParaRPr lang="vi-V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(2) Du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Lịch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Sinh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Thái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và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Du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Lịch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Cộng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Đồng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, </a:t>
            </a:r>
            <a:endParaRPr lang="vi-V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(3)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Giáo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Dục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và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Đào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Tạo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Chất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Lượng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Cao  </a:t>
            </a:r>
            <a:endParaRPr lang="vi-V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(4)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Dịch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Vụ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Y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Tế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Công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Nghệ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Cao </a:t>
            </a:r>
            <a:endParaRPr lang="vi-V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endParaRPr lang="vi-V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04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02825-291B-4B27-A5FC-9418A638B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Sự</a:t>
            </a:r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cần</a:t>
            </a:r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thiết</a:t>
            </a:r>
            <a:b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47835-1610-4DF0-946E-D746AA3CF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4061"/>
            <a:ext cx="10515600" cy="4351338"/>
          </a:xfrm>
        </p:spPr>
        <p:txBody>
          <a:bodyPr>
            <a:normAutofit/>
          </a:bodyPr>
          <a:lstStyle/>
          <a:p>
            <a:endParaRPr lang="vi-VN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Tăng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cường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ngành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nội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vùng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vùng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động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lực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tham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gia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tích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cực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vào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chuỗi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giá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trị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vi-V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thị trường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nội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địa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vi-V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trên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phạm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vi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quốc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tế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vi-V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nữa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vi-V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vi-VN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Chỉ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có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liên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thì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Đắk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Nông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mới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phát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huy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hết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tiềm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năng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nâng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cao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năng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lực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cạnh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tranh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và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lợi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thế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thu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hút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đầu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tư</a:t>
            </a:r>
            <a:r>
              <a:rPr lang="vi-V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và phát triển.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680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5612C-C89D-48B0-B427-35DE2767D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So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sánh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với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cả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nước</a:t>
            </a:r>
            <a:b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13FD5-C391-4266-BA11-498CA127D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Đắc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có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6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ngành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lợi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thế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hơn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mặt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bằng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chung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của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cả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nước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: </a:t>
            </a:r>
            <a:endParaRPr lang="vi-VN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Nông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nghiệp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; </a:t>
            </a:r>
            <a:endParaRPr lang="vi-VN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Công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nghiệp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chế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biến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chế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tạo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; </a:t>
            </a:r>
            <a:endParaRPr lang="vi-VN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Sản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xuất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phân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phối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điện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khí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đốt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nước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nóng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hơi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nước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điều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hoà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không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khí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; </a:t>
            </a:r>
            <a:endParaRPr lang="vi-VN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Vận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tải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kho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bãi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; </a:t>
            </a:r>
            <a:endParaRPr lang="vi-VN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Hoạt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động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dịch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vụ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khác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; </a:t>
            </a:r>
            <a:endParaRPr lang="vi-VN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Hoạt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động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làm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thuê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các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công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việc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trong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hộ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gia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đình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sản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xuất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sản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phẩm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vật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chất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dịch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vụ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tự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tiêu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249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33B8E-5744-44A2-ABB2-823B63D35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So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sánh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với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Tây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nguyên</a:t>
            </a:r>
            <a:b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2E852-8A46-4FB1-A830-6EFA9BDD7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Đắk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có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3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ngành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lợi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thế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đó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là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: </a:t>
            </a:r>
            <a:endParaRPr lang="vi-VN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Công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nghiệp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chế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biến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; </a:t>
            </a:r>
            <a:endParaRPr lang="vi-VN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/>
            </a:pPr>
            <a:r>
              <a:rPr lang="vi-VN" i="1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hế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tạo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sản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xuất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phân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phối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điện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khí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đốt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nước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nóng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hơi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nước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điều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hoà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không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khí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endParaRPr lang="vi-VN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Thông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tin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truyền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thông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97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6992E-0274-4871-B9AE-9BCFA3B83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So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sánh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với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vùng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Đông</a:t>
            </a: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Nam </a:t>
            </a:r>
            <a:r>
              <a:rPr lang="en-US" sz="4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Bộ</a:t>
            </a:r>
            <a:b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69909-CD45-45E0-A760-14232EC1C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69303"/>
          </a:xfrm>
        </p:spPr>
        <p:txBody>
          <a:bodyPr>
            <a:normAutofit/>
          </a:bodyPr>
          <a:lstStyle/>
          <a:p>
            <a:r>
              <a:rPr lang="vi-VN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Ngành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công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nghiệp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chế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biến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chế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tạo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của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Đắk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phải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là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lợi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thế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so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với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vùng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Nam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Bộ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endParaRPr lang="vi-VN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0" indent="0">
              <a:buNone/>
            </a:pPr>
            <a:endParaRPr lang="vi-VN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r>
              <a:rPr lang="vi-VN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hay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vào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đó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là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ngành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bán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buôn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bán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262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B69EC-EFE3-4C44-A84A-8FC15121F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0871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Định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hướng</a:t>
            </a:r>
            <a:b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46805-6367-4A16-B4F5-64C0CECA6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7659"/>
            <a:ext cx="105156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 marL="0" indent="0">
              <a:buNone/>
            </a:pPr>
            <a:r>
              <a:rPr lang="vi-VN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Để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xây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dựng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Mục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Tiêu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Chiến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Lược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Phát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triển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đến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2030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và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Tầm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Nhìn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đến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năm</a:t>
            </a: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vi-VN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2050:</a:t>
            </a:r>
          </a:p>
          <a:p>
            <a:pPr marL="0" indent="0">
              <a:buNone/>
            </a:pPr>
            <a:r>
              <a:rPr lang="vi-V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iến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hành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phân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tích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SWOT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tức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là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xác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định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những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vi-VN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điểm: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Mạnh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(S-Strengths), </a:t>
            </a:r>
            <a:endParaRPr lang="vi-V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Yếu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(W-Weaknesses), </a:t>
            </a:r>
            <a:endParaRPr lang="vi-V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Cơ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hội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(O-Opportunities) </a:t>
            </a:r>
            <a:endParaRPr lang="vi-V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Đe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dọa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 (T-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Threaths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) </a:t>
            </a:r>
            <a:endParaRPr lang="vi-V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Cordia New" panose="020B0304020202020204" pitchFamily="34" charset="-34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96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B69EC-EFE3-4C44-A84A-8FC15121F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2397"/>
          </a:xfrm>
        </p:spPr>
        <p:txBody>
          <a:bodyPr>
            <a:normAutofit fontScale="90000"/>
          </a:bodyPr>
          <a:lstStyle/>
          <a:p>
            <a:br>
              <a:rPr lang="vi-VN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r>
              <a:rPr lang="en-US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Định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hướng</a:t>
            </a:r>
            <a:b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</a:b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46805-6367-4A16-B4F5-64C0CECA6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0646"/>
            <a:ext cx="10648950" cy="546535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Nông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nghiệp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với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địa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vùng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Tây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Nguyên</a:t>
            </a:r>
            <a:r>
              <a:rPr lang="vi-VN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việc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chế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biến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nông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sản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nâng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cao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giá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trị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tăng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vi-VN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thêm.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Khai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vi-VN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khoáng: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không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có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lợi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thế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so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với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cả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nước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do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vậy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cần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xem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lại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việc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mở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rộng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khai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khoáng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trên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địa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bàn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tỉnh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3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sz="3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sz="3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sz="3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sz="3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chuỗi</a:t>
            </a:r>
            <a:r>
              <a:rPr lang="en-US" sz="3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giá</a:t>
            </a:r>
            <a:r>
              <a:rPr lang="en-US" sz="3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trị</a:t>
            </a:r>
            <a:r>
              <a:rPr lang="en-US" sz="3000" i="1" dirty="0">
                <a:latin typeface="Times New Roman" panose="02020603050405020304" pitchFamily="18" charset="0"/>
                <a:ea typeface="Calibri" panose="020F0502020204030204" pitchFamily="34" charset="0"/>
              </a:rPr>
              <a:t> Bauxite: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Tuy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ngành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khai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khoáng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lợi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thế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nhưng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riêng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đối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với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bauxite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vẫn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có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lợi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thế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vì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chuỗi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giá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trị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chỉ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quan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đến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ngành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khai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khoáng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mà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còn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đóng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góp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rất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lớn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ngành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công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nghiệp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chế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biến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chế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tạo</a:t>
            </a:r>
            <a:r>
              <a:rPr lang="en-US" sz="30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3000" i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Công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nghiệp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chế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biến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chế</a:t>
            </a:r>
            <a:r>
              <a:rPr lang="en-US" sz="3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tạo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vi-VN" sz="3000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iên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kết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với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vùng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Đông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Nam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Bộ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để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chuyển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giao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công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nghệ</a:t>
            </a:r>
            <a:r>
              <a:rPr lang="vi-VN" sz="3000" dirty="0"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và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đầu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tư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để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phát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triển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ngành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này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phục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vụ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cho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vùng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Tây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3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Nguyên</a:t>
            </a:r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</a:t>
            </a:r>
            <a:endParaRPr lang="en-US" sz="30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26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89DE6-774C-40C4-94AE-7ACDC57D2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vi-VN" sz="4000" b="1" dirty="0"/>
              <a:t>Định hướng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C7E03-0312-4FA0-862C-5131BF68B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Ngành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sản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xuất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phân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phối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điện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khí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đốt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nước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nóng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hơi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nước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điều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hoà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không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vi-VN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khí: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chủ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yếu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phát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triển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để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phục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vụ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cho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địa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bàn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của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tỉnh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mà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thôi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Ngành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Cung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cấp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nước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tìm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kiếm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các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nhà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đầu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tư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từ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vùng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Nam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Bộ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hơn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là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vùng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Tây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Nguyên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Kho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bãi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vận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vi-VN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tải: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liên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kết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cả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2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đầu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Tây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Nguyên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và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Nam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Bộ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chọn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ưu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tiên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hướng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về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Nam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Bộ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Ngành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du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lịch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dịch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vụ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lưu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trú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ăn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uống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phát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triển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du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lịch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thì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nên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với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địa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phương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trong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vùng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Tây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Nguyên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pPr marL="342900" indent="-342900">
              <a:buFont typeface="+mj-lt"/>
              <a:buAutoNum type="arabicPeriod" startAt="5"/>
            </a:pPr>
            <a:endParaRPr lang="en-US" sz="1800" i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735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89DE6-774C-40C4-94AE-7ACDC57D2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/>
              <a:t>Định hướng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C7E03-0312-4FA0-862C-5131BF68B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với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các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ngành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còn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lại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khác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phát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triển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các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ngành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còn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yếu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của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Đắk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thì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nên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hợp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tác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với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cả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2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vùng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trong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đó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ưu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tiên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hợp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tác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với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vùng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Đông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 Nam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Bộ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ordia New" panose="020B0304020202020204" pitchFamily="34" charset="-34"/>
              </a:rPr>
              <a:t>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L="514350" indent="-514350">
              <a:buFont typeface="+mj-lt"/>
              <a:buAutoNum type="arabicPeriod" startAt="9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Giáo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dục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Đào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Tạo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hãy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xem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Giáo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Dục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và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Đào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Tạo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là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ngành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đặc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biệt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quan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trọng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để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tạo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lợi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thế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vi-VN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tỉnh,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biến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Đắk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Nông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trở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thành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một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trung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tâm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vi-VN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giáo dục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đào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tạo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chất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lượng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cao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toàn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vùng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Tây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Nguyên</a:t>
            </a:r>
            <a:r>
              <a:rPr lang="en-US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Định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hướng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liên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kết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Y </a:t>
            </a:r>
            <a:r>
              <a:rPr lang="en-US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Tế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US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Cùng</a:t>
            </a:r>
            <a:r>
              <a:rPr lang="en-US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với</a:t>
            </a:r>
            <a:r>
              <a:rPr lang="en-US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Giáo</a:t>
            </a:r>
            <a:r>
              <a:rPr lang="en-US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Dục</a:t>
            </a:r>
            <a:r>
              <a:rPr lang="en-US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Tế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sẽ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trở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thành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trung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tâm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khám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chữa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bệnh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chất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lượng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cao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cho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toàn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vùng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Tây</a:t>
            </a:r>
            <a:r>
              <a:rPr lang="en-US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Nguyên</a:t>
            </a:r>
            <a:r>
              <a:rPr lang="en-US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46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994</Words>
  <Application>Microsoft Office PowerPoint</Application>
  <PresentationFormat>Widescreen</PresentationFormat>
  <Paragraphs>72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Office Theme</vt:lpstr>
      <vt:lpstr>   Những định hướng liên kết kinh tế vùng và lĩnh vực  của Đắk Nông giai đoạn 2021-2030, tầm nhìn đến năm 2050 </vt:lpstr>
      <vt:lpstr>Sự cần thiết </vt:lpstr>
      <vt:lpstr>So sánh với cả nước </vt:lpstr>
      <vt:lpstr>So sánh với Tây nguyên </vt:lpstr>
      <vt:lpstr>So sánh với vùng Đông Nam Bộ </vt:lpstr>
      <vt:lpstr>Định hướng </vt:lpstr>
      <vt:lpstr> Định hướng </vt:lpstr>
      <vt:lpstr>Định hướng</vt:lpstr>
      <vt:lpstr>Định hướng</vt:lpstr>
      <vt:lpstr> Giải pháp </vt:lpstr>
      <vt:lpstr>Đến năm 2030</vt:lpstr>
      <vt:lpstr>Tầm nhìn đến 2050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Những định hướng liên kết kinh tế vùng và lĩnh vực  của Đắc Nông trong giai đoạn 2021-2030, tầm nhìn đến năm 2050</dc:title>
  <dc:creator>hophuong0853@gmail.com</dc:creator>
  <cp:lastModifiedBy>Huynh Thanh Sang</cp:lastModifiedBy>
  <cp:revision>13</cp:revision>
  <dcterms:created xsi:type="dcterms:W3CDTF">2021-10-12T02:29:01Z</dcterms:created>
  <dcterms:modified xsi:type="dcterms:W3CDTF">2021-10-15T09:46:57Z</dcterms:modified>
</cp:coreProperties>
</file>