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48" r:id="rId1"/>
  </p:sldMasterIdLst>
  <p:notesMasterIdLst>
    <p:notesMasterId r:id="rId41"/>
  </p:notesMasterIdLst>
  <p:sldIdLst>
    <p:sldId id="304" r:id="rId2"/>
    <p:sldId id="257" r:id="rId3"/>
    <p:sldId id="3778" r:id="rId4"/>
    <p:sldId id="3785" r:id="rId5"/>
    <p:sldId id="3786" r:id="rId6"/>
    <p:sldId id="3788" r:id="rId7"/>
    <p:sldId id="3787" r:id="rId8"/>
    <p:sldId id="3790" r:id="rId9"/>
    <p:sldId id="3791" r:id="rId10"/>
    <p:sldId id="3792" r:id="rId11"/>
    <p:sldId id="3793" r:id="rId12"/>
    <p:sldId id="3798" r:id="rId13"/>
    <p:sldId id="3806" r:id="rId14"/>
    <p:sldId id="3843" r:id="rId15"/>
    <p:sldId id="3844" r:id="rId16"/>
    <p:sldId id="3845" r:id="rId17"/>
    <p:sldId id="3846" r:id="rId18"/>
    <p:sldId id="3810" r:id="rId19"/>
    <p:sldId id="3811" r:id="rId20"/>
    <p:sldId id="3813" r:id="rId21"/>
    <p:sldId id="3814" r:id="rId22"/>
    <p:sldId id="3815" r:id="rId23"/>
    <p:sldId id="3816" r:id="rId24"/>
    <p:sldId id="3817" r:id="rId25"/>
    <p:sldId id="3818" r:id="rId26"/>
    <p:sldId id="3847" r:id="rId27"/>
    <p:sldId id="3784" r:id="rId28"/>
    <p:sldId id="3848" r:id="rId29"/>
    <p:sldId id="3849" r:id="rId30"/>
    <p:sldId id="3874" r:id="rId31"/>
    <p:sldId id="3834" r:id="rId32"/>
    <p:sldId id="3835" r:id="rId33"/>
    <p:sldId id="3836" r:id="rId34"/>
    <p:sldId id="3837" r:id="rId35"/>
    <p:sldId id="3838" r:id="rId36"/>
    <p:sldId id="3839" r:id="rId37"/>
    <p:sldId id="3840" r:id="rId38"/>
    <p:sldId id="3841" r:id="rId39"/>
    <p:sldId id="3842"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47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854"/>
    <p:restoredTop sz="93742"/>
  </p:normalViewPr>
  <p:slideViewPr>
    <p:cSldViewPr snapToGrid="0" snapToObjects="1">
      <p:cViewPr varScale="1">
        <p:scale>
          <a:sx n="124" d="100"/>
          <a:sy n="124" d="100"/>
        </p:scale>
        <p:origin x="56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DEFBF7-88DD-604D-946A-1B1961F7F709}" type="datetimeFigureOut">
              <a:t>10/15/21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24FC61-1979-EB4D-907F-E3CBA2E2B015}" type="slidenum">
              <a:t>‹#›</a:t>
            </a:fld>
            <a:endParaRPr lang="en-US"/>
          </a:p>
        </p:txBody>
      </p:sp>
    </p:spTree>
    <p:extLst>
      <p:ext uri="{BB962C8B-B14F-4D97-AF65-F5344CB8AC3E}">
        <p14:creationId xmlns:p14="http://schemas.microsoft.com/office/powerpoint/2010/main" val="6417114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829A4-4F01-0748-BE54-DE39B666A23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8BFE07E-1215-F04A-A571-660722D8DB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9FA8846-A48A-6C43-A6E4-FCE7D488B6C3}"/>
              </a:ext>
            </a:extLst>
          </p:cNvPr>
          <p:cNvSpPr>
            <a:spLocks noGrp="1"/>
          </p:cNvSpPr>
          <p:nvPr>
            <p:ph type="dt" sz="half" idx="10"/>
          </p:nvPr>
        </p:nvSpPr>
        <p:spPr/>
        <p:txBody>
          <a:bodyPr/>
          <a:lstStyle/>
          <a:p>
            <a:fld id="{7F4F5466-FF85-B349-9943-939FBE235F43}" type="datetime1">
              <a:t>10/15/21</a:t>
            </a:fld>
            <a:endParaRPr lang="en-US"/>
          </a:p>
        </p:txBody>
      </p:sp>
      <p:sp>
        <p:nvSpPr>
          <p:cNvPr id="5" name="Footer Placeholder 4">
            <a:extLst>
              <a:ext uri="{FF2B5EF4-FFF2-40B4-BE49-F238E27FC236}">
                <a16:creationId xmlns:a16="http://schemas.microsoft.com/office/drawing/2014/main" id="{B13A900B-1B63-C54E-92DB-0A62C7F370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B13717-BB8A-1746-9D1A-6420921E6522}"/>
              </a:ext>
            </a:extLst>
          </p:cNvPr>
          <p:cNvSpPr>
            <a:spLocks noGrp="1"/>
          </p:cNvSpPr>
          <p:nvPr>
            <p:ph type="sldNum" sz="quarter" idx="12"/>
          </p:nvPr>
        </p:nvSpPr>
        <p:spPr/>
        <p:txBody>
          <a:bodyPr/>
          <a:lstStyle/>
          <a:p>
            <a:fld id="{E5E4E5AC-0154-2B49-9274-139277FF5202}" type="slidenum">
              <a:t>‹#›</a:t>
            </a:fld>
            <a:endParaRPr lang="en-US"/>
          </a:p>
        </p:txBody>
      </p:sp>
    </p:spTree>
    <p:extLst>
      <p:ext uri="{BB962C8B-B14F-4D97-AF65-F5344CB8AC3E}">
        <p14:creationId xmlns:p14="http://schemas.microsoft.com/office/powerpoint/2010/main" val="3185734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B187FA-8547-674F-A473-EF88B77FF3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E62C648-0EBD-C140-8399-0FD7929FF5D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AE2FCD-6D8D-3F46-89B7-698510B75899}"/>
              </a:ext>
            </a:extLst>
          </p:cNvPr>
          <p:cNvSpPr>
            <a:spLocks noGrp="1"/>
          </p:cNvSpPr>
          <p:nvPr>
            <p:ph type="dt" sz="half" idx="10"/>
          </p:nvPr>
        </p:nvSpPr>
        <p:spPr/>
        <p:txBody>
          <a:bodyPr/>
          <a:lstStyle/>
          <a:p>
            <a:fld id="{87AEBE40-4ED3-3E4D-86F8-E245372EC286}" type="datetime1">
              <a:t>10/15/21</a:t>
            </a:fld>
            <a:endParaRPr lang="en-US"/>
          </a:p>
        </p:txBody>
      </p:sp>
      <p:sp>
        <p:nvSpPr>
          <p:cNvPr id="5" name="Footer Placeholder 4">
            <a:extLst>
              <a:ext uri="{FF2B5EF4-FFF2-40B4-BE49-F238E27FC236}">
                <a16:creationId xmlns:a16="http://schemas.microsoft.com/office/drawing/2014/main" id="{34BE4280-F89C-D448-A1DA-768BD18295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FBBA1C-51C6-D448-88AC-81D5E955718F}"/>
              </a:ext>
            </a:extLst>
          </p:cNvPr>
          <p:cNvSpPr>
            <a:spLocks noGrp="1"/>
          </p:cNvSpPr>
          <p:nvPr>
            <p:ph type="sldNum" sz="quarter" idx="12"/>
          </p:nvPr>
        </p:nvSpPr>
        <p:spPr/>
        <p:txBody>
          <a:bodyPr/>
          <a:lstStyle/>
          <a:p>
            <a:fld id="{E5E4E5AC-0154-2B49-9274-139277FF5202}" type="slidenum">
              <a:t>‹#›</a:t>
            </a:fld>
            <a:endParaRPr lang="en-US"/>
          </a:p>
        </p:txBody>
      </p:sp>
    </p:spTree>
    <p:extLst>
      <p:ext uri="{BB962C8B-B14F-4D97-AF65-F5344CB8AC3E}">
        <p14:creationId xmlns:p14="http://schemas.microsoft.com/office/powerpoint/2010/main" val="1766295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0E527F0-3DDB-6146-8440-2F6ADA8B3E3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383A6D-8EE2-CC4E-9718-94E40BDB28B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3F0A55-C48C-D549-9B2F-43084D9C0573}"/>
              </a:ext>
            </a:extLst>
          </p:cNvPr>
          <p:cNvSpPr>
            <a:spLocks noGrp="1"/>
          </p:cNvSpPr>
          <p:nvPr>
            <p:ph type="dt" sz="half" idx="10"/>
          </p:nvPr>
        </p:nvSpPr>
        <p:spPr/>
        <p:txBody>
          <a:bodyPr/>
          <a:lstStyle/>
          <a:p>
            <a:fld id="{DAFA8EC5-B08F-CB41-AB37-9F6DB5823C84}" type="datetime1">
              <a:t>10/15/21</a:t>
            </a:fld>
            <a:endParaRPr lang="en-US"/>
          </a:p>
        </p:txBody>
      </p:sp>
      <p:sp>
        <p:nvSpPr>
          <p:cNvPr id="5" name="Footer Placeholder 4">
            <a:extLst>
              <a:ext uri="{FF2B5EF4-FFF2-40B4-BE49-F238E27FC236}">
                <a16:creationId xmlns:a16="http://schemas.microsoft.com/office/drawing/2014/main" id="{9F358709-02E6-F94F-96A4-85D940E740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95A752-1D9C-024A-B977-99E4867A11A4}"/>
              </a:ext>
            </a:extLst>
          </p:cNvPr>
          <p:cNvSpPr>
            <a:spLocks noGrp="1"/>
          </p:cNvSpPr>
          <p:nvPr>
            <p:ph type="sldNum" sz="quarter" idx="12"/>
          </p:nvPr>
        </p:nvSpPr>
        <p:spPr/>
        <p:txBody>
          <a:bodyPr/>
          <a:lstStyle/>
          <a:p>
            <a:fld id="{E5E4E5AC-0154-2B49-9274-139277FF5202}" type="slidenum">
              <a:t>‹#›</a:t>
            </a:fld>
            <a:endParaRPr lang="en-US"/>
          </a:p>
        </p:txBody>
      </p:sp>
    </p:spTree>
    <p:extLst>
      <p:ext uri="{BB962C8B-B14F-4D97-AF65-F5344CB8AC3E}">
        <p14:creationId xmlns:p14="http://schemas.microsoft.com/office/powerpoint/2010/main" val="3683727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CDE87-78C8-D04D-8E98-D1D18603933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C8AF71-7E46-C642-93C0-54EA2899638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9D2A3A-D6AF-9044-9FE1-2939510C2688}"/>
              </a:ext>
            </a:extLst>
          </p:cNvPr>
          <p:cNvSpPr>
            <a:spLocks noGrp="1"/>
          </p:cNvSpPr>
          <p:nvPr>
            <p:ph type="dt" sz="half" idx="10"/>
          </p:nvPr>
        </p:nvSpPr>
        <p:spPr/>
        <p:txBody>
          <a:bodyPr/>
          <a:lstStyle/>
          <a:p>
            <a:fld id="{D697AE34-8537-B842-92AF-69A1078A4F17}" type="datetime1">
              <a:t>10/15/21</a:t>
            </a:fld>
            <a:endParaRPr lang="en-US"/>
          </a:p>
        </p:txBody>
      </p:sp>
      <p:sp>
        <p:nvSpPr>
          <p:cNvPr id="5" name="Footer Placeholder 4">
            <a:extLst>
              <a:ext uri="{FF2B5EF4-FFF2-40B4-BE49-F238E27FC236}">
                <a16:creationId xmlns:a16="http://schemas.microsoft.com/office/drawing/2014/main" id="{9330D172-9FCD-F047-8E0C-CC55788021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01E404-A930-644C-886A-2AD7F4BB0B8A}"/>
              </a:ext>
            </a:extLst>
          </p:cNvPr>
          <p:cNvSpPr>
            <a:spLocks noGrp="1"/>
          </p:cNvSpPr>
          <p:nvPr>
            <p:ph type="sldNum" sz="quarter" idx="12"/>
          </p:nvPr>
        </p:nvSpPr>
        <p:spPr/>
        <p:txBody>
          <a:bodyPr/>
          <a:lstStyle/>
          <a:p>
            <a:fld id="{E5E4E5AC-0154-2B49-9274-139277FF5202}" type="slidenum">
              <a:t>‹#›</a:t>
            </a:fld>
            <a:endParaRPr lang="en-US"/>
          </a:p>
        </p:txBody>
      </p:sp>
    </p:spTree>
    <p:extLst>
      <p:ext uri="{BB962C8B-B14F-4D97-AF65-F5344CB8AC3E}">
        <p14:creationId xmlns:p14="http://schemas.microsoft.com/office/powerpoint/2010/main" val="273242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38A88-005B-0940-A8AE-2C2D94F59E3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5530E3B-4C96-F74D-9B53-50011344E4F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F352CD5-1BB3-864B-A879-7251F6F8FE6F}"/>
              </a:ext>
            </a:extLst>
          </p:cNvPr>
          <p:cNvSpPr>
            <a:spLocks noGrp="1"/>
          </p:cNvSpPr>
          <p:nvPr>
            <p:ph type="dt" sz="half" idx="10"/>
          </p:nvPr>
        </p:nvSpPr>
        <p:spPr/>
        <p:txBody>
          <a:bodyPr/>
          <a:lstStyle/>
          <a:p>
            <a:fld id="{83275057-E31D-6B40-A019-4AF3B45B452B}" type="datetime1">
              <a:t>10/15/21</a:t>
            </a:fld>
            <a:endParaRPr lang="en-US"/>
          </a:p>
        </p:txBody>
      </p:sp>
      <p:sp>
        <p:nvSpPr>
          <p:cNvPr id="5" name="Footer Placeholder 4">
            <a:extLst>
              <a:ext uri="{FF2B5EF4-FFF2-40B4-BE49-F238E27FC236}">
                <a16:creationId xmlns:a16="http://schemas.microsoft.com/office/drawing/2014/main" id="{4FEDABF9-BF1C-E74B-BE35-A52CE6B08C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7D0A5D-4268-3045-9B7E-958A919ADA67}"/>
              </a:ext>
            </a:extLst>
          </p:cNvPr>
          <p:cNvSpPr>
            <a:spLocks noGrp="1"/>
          </p:cNvSpPr>
          <p:nvPr>
            <p:ph type="sldNum" sz="quarter" idx="12"/>
          </p:nvPr>
        </p:nvSpPr>
        <p:spPr/>
        <p:txBody>
          <a:bodyPr/>
          <a:lstStyle/>
          <a:p>
            <a:fld id="{E5E4E5AC-0154-2B49-9274-139277FF5202}" type="slidenum">
              <a:t>‹#›</a:t>
            </a:fld>
            <a:endParaRPr lang="en-US"/>
          </a:p>
        </p:txBody>
      </p:sp>
    </p:spTree>
    <p:extLst>
      <p:ext uri="{BB962C8B-B14F-4D97-AF65-F5344CB8AC3E}">
        <p14:creationId xmlns:p14="http://schemas.microsoft.com/office/powerpoint/2010/main" val="2106541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5E5EB-AA68-8646-808B-72C4155EFD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D9DA719-6861-0947-B17A-02100F3F310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42D5428-D471-1748-9E17-335D4FEAB44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47A1625-1B2D-C143-B6AC-458510736C72}"/>
              </a:ext>
            </a:extLst>
          </p:cNvPr>
          <p:cNvSpPr>
            <a:spLocks noGrp="1"/>
          </p:cNvSpPr>
          <p:nvPr>
            <p:ph type="dt" sz="half" idx="10"/>
          </p:nvPr>
        </p:nvSpPr>
        <p:spPr/>
        <p:txBody>
          <a:bodyPr/>
          <a:lstStyle/>
          <a:p>
            <a:fld id="{98D4CCCF-B420-414E-9397-6FB1DFCE9B9A}" type="datetime1">
              <a:t>10/15/21</a:t>
            </a:fld>
            <a:endParaRPr lang="en-US"/>
          </a:p>
        </p:txBody>
      </p:sp>
      <p:sp>
        <p:nvSpPr>
          <p:cNvPr id="6" name="Footer Placeholder 5">
            <a:extLst>
              <a:ext uri="{FF2B5EF4-FFF2-40B4-BE49-F238E27FC236}">
                <a16:creationId xmlns:a16="http://schemas.microsoft.com/office/drawing/2014/main" id="{E52319B3-009D-1449-9118-8DF8902673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35C35B-6D28-A54E-9B7C-75DCE7EF536C}"/>
              </a:ext>
            </a:extLst>
          </p:cNvPr>
          <p:cNvSpPr>
            <a:spLocks noGrp="1"/>
          </p:cNvSpPr>
          <p:nvPr>
            <p:ph type="sldNum" sz="quarter" idx="12"/>
          </p:nvPr>
        </p:nvSpPr>
        <p:spPr/>
        <p:txBody>
          <a:bodyPr/>
          <a:lstStyle/>
          <a:p>
            <a:fld id="{E5E4E5AC-0154-2B49-9274-139277FF5202}" type="slidenum">
              <a:t>‹#›</a:t>
            </a:fld>
            <a:endParaRPr lang="en-US"/>
          </a:p>
        </p:txBody>
      </p:sp>
    </p:spTree>
    <p:extLst>
      <p:ext uri="{BB962C8B-B14F-4D97-AF65-F5344CB8AC3E}">
        <p14:creationId xmlns:p14="http://schemas.microsoft.com/office/powerpoint/2010/main" val="2534208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831C5-11F9-1243-B1C7-26F7A2A3C51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2C8CB42-151D-7643-B645-088F0DBDC2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EBAC2CB-3FA0-A543-9586-A899860B2D8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C9395FC-9709-E642-A154-22C768984A9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2A1CFDB-4B00-664A-9411-DAAF3C8927F9}"/>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6D0601-04C7-8C41-8DB0-603625A6766F}"/>
              </a:ext>
            </a:extLst>
          </p:cNvPr>
          <p:cNvSpPr>
            <a:spLocks noGrp="1"/>
          </p:cNvSpPr>
          <p:nvPr>
            <p:ph type="dt" sz="half" idx="10"/>
          </p:nvPr>
        </p:nvSpPr>
        <p:spPr/>
        <p:txBody>
          <a:bodyPr/>
          <a:lstStyle/>
          <a:p>
            <a:fld id="{94AC601F-AEA7-1F40-9D6B-94E9D686A2F1}" type="datetime1">
              <a:t>10/15/21</a:t>
            </a:fld>
            <a:endParaRPr lang="en-US"/>
          </a:p>
        </p:txBody>
      </p:sp>
      <p:sp>
        <p:nvSpPr>
          <p:cNvPr id="8" name="Footer Placeholder 7">
            <a:extLst>
              <a:ext uri="{FF2B5EF4-FFF2-40B4-BE49-F238E27FC236}">
                <a16:creationId xmlns:a16="http://schemas.microsoft.com/office/drawing/2014/main" id="{F89CD1E9-1F29-5F4F-8615-EA981C47A88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00FDA44-A203-3D4C-96A6-5BB60240CBBC}"/>
              </a:ext>
            </a:extLst>
          </p:cNvPr>
          <p:cNvSpPr>
            <a:spLocks noGrp="1"/>
          </p:cNvSpPr>
          <p:nvPr>
            <p:ph type="sldNum" sz="quarter" idx="12"/>
          </p:nvPr>
        </p:nvSpPr>
        <p:spPr/>
        <p:txBody>
          <a:bodyPr/>
          <a:lstStyle/>
          <a:p>
            <a:fld id="{E5E4E5AC-0154-2B49-9274-139277FF5202}" type="slidenum">
              <a:t>‹#›</a:t>
            </a:fld>
            <a:endParaRPr lang="en-US"/>
          </a:p>
        </p:txBody>
      </p:sp>
    </p:spTree>
    <p:extLst>
      <p:ext uri="{BB962C8B-B14F-4D97-AF65-F5344CB8AC3E}">
        <p14:creationId xmlns:p14="http://schemas.microsoft.com/office/powerpoint/2010/main" val="1927205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59E9F-9F12-8741-8CDC-9C5DC317D1E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5C24653-4F82-AF49-B204-6E0A2365122D}"/>
              </a:ext>
            </a:extLst>
          </p:cNvPr>
          <p:cNvSpPr>
            <a:spLocks noGrp="1"/>
          </p:cNvSpPr>
          <p:nvPr>
            <p:ph type="dt" sz="half" idx="10"/>
          </p:nvPr>
        </p:nvSpPr>
        <p:spPr/>
        <p:txBody>
          <a:bodyPr/>
          <a:lstStyle/>
          <a:p>
            <a:fld id="{4BEABE9C-C9BC-934E-8A1D-6DB01A2FFAFC}" type="datetime1">
              <a:t>10/15/21</a:t>
            </a:fld>
            <a:endParaRPr lang="en-US"/>
          </a:p>
        </p:txBody>
      </p:sp>
      <p:sp>
        <p:nvSpPr>
          <p:cNvPr id="4" name="Footer Placeholder 3">
            <a:extLst>
              <a:ext uri="{FF2B5EF4-FFF2-40B4-BE49-F238E27FC236}">
                <a16:creationId xmlns:a16="http://schemas.microsoft.com/office/drawing/2014/main" id="{D7CC5573-DF4C-9048-9429-9026E9A4B31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759C7D-8E16-1E4E-A321-D433CCA2EDAA}"/>
              </a:ext>
            </a:extLst>
          </p:cNvPr>
          <p:cNvSpPr>
            <a:spLocks noGrp="1"/>
          </p:cNvSpPr>
          <p:nvPr>
            <p:ph type="sldNum" sz="quarter" idx="12"/>
          </p:nvPr>
        </p:nvSpPr>
        <p:spPr/>
        <p:txBody>
          <a:bodyPr/>
          <a:lstStyle/>
          <a:p>
            <a:fld id="{E5E4E5AC-0154-2B49-9274-139277FF5202}" type="slidenum">
              <a:t>‹#›</a:t>
            </a:fld>
            <a:endParaRPr lang="en-US"/>
          </a:p>
        </p:txBody>
      </p:sp>
    </p:spTree>
    <p:extLst>
      <p:ext uri="{BB962C8B-B14F-4D97-AF65-F5344CB8AC3E}">
        <p14:creationId xmlns:p14="http://schemas.microsoft.com/office/powerpoint/2010/main" val="1330334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AC83E6E-9B27-AC4F-99A9-18D7ACA29FEC}"/>
              </a:ext>
            </a:extLst>
          </p:cNvPr>
          <p:cNvSpPr>
            <a:spLocks noGrp="1"/>
          </p:cNvSpPr>
          <p:nvPr>
            <p:ph type="dt" sz="half" idx="10"/>
          </p:nvPr>
        </p:nvSpPr>
        <p:spPr/>
        <p:txBody>
          <a:bodyPr/>
          <a:lstStyle/>
          <a:p>
            <a:fld id="{DE6DCBE9-78A1-4543-B66A-1A3F2DD020CF}" type="datetime1">
              <a:t>10/15/21</a:t>
            </a:fld>
            <a:endParaRPr lang="en-US"/>
          </a:p>
        </p:txBody>
      </p:sp>
      <p:sp>
        <p:nvSpPr>
          <p:cNvPr id="3" name="Footer Placeholder 2">
            <a:extLst>
              <a:ext uri="{FF2B5EF4-FFF2-40B4-BE49-F238E27FC236}">
                <a16:creationId xmlns:a16="http://schemas.microsoft.com/office/drawing/2014/main" id="{B63D809B-C43B-6849-B620-8590B28DF6C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36D828C-0CA9-E548-9D07-BAEB5A6FA59F}"/>
              </a:ext>
            </a:extLst>
          </p:cNvPr>
          <p:cNvSpPr>
            <a:spLocks noGrp="1"/>
          </p:cNvSpPr>
          <p:nvPr>
            <p:ph type="sldNum" sz="quarter" idx="12"/>
          </p:nvPr>
        </p:nvSpPr>
        <p:spPr/>
        <p:txBody>
          <a:bodyPr/>
          <a:lstStyle/>
          <a:p>
            <a:fld id="{E5E4E5AC-0154-2B49-9274-139277FF5202}" type="slidenum">
              <a:t>‹#›</a:t>
            </a:fld>
            <a:endParaRPr lang="en-US"/>
          </a:p>
        </p:txBody>
      </p:sp>
    </p:spTree>
    <p:extLst>
      <p:ext uri="{BB962C8B-B14F-4D97-AF65-F5344CB8AC3E}">
        <p14:creationId xmlns:p14="http://schemas.microsoft.com/office/powerpoint/2010/main" val="2925131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FD4D1-F604-DF40-8DDC-129B0A8753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C8A4067-80BF-6B4B-BCBF-4C27DE6CEA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3299978-A527-7647-BB48-038A070F36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43A356F-2C53-164C-AFB4-B2AAB7D36E7F}"/>
              </a:ext>
            </a:extLst>
          </p:cNvPr>
          <p:cNvSpPr>
            <a:spLocks noGrp="1"/>
          </p:cNvSpPr>
          <p:nvPr>
            <p:ph type="dt" sz="half" idx="10"/>
          </p:nvPr>
        </p:nvSpPr>
        <p:spPr/>
        <p:txBody>
          <a:bodyPr/>
          <a:lstStyle/>
          <a:p>
            <a:fld id="{A3244C21-6B64-5848-AF6A-A742ED06B695}" type="datetime1">
              <a:t>10/15/21</a:t>
            </a:fld>
            <a:endParaRPr lang="en-US"/>
          </a:p>
        </p:txBody>
      </p:sp>
      <p:sp>
        <p:nvSpPr>
          <p:cNvPr id="6" name="Footer Placeholder 5">
            <a:extLst>
              <a:ext uri="{FF2B5EF4-FFF2-40B4-BE49-F238E27FC236}">
                <a16:creationId xmlns:a16="http://schemas.microsoft.com/office/drawing/2014/main" id="{E8304568-AC1D-1F4C-8A9C-AFC7250CA6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7F265F-8625-CB4C-9231-2F5D90BE2E45}"/>
              </a:ext>
            </a:extLst>
          </p:cNvPr>
          <p:cNvSpPr>
            <a:spLocks noGrp="1"/>
          </p:cNvSpPr>
          <p:nvPr>
            <p:ph type="sldNum" sz="quarter" idx="12"/>
          </p:nvPr>
        </p:nvSpPr>
        <p:spPr/>
        <p:txBody>
          <a:bodyPr/>
          <a:lstStyle/>
          <a:p>
            <a:fld id="{E5E4E5AC-0154-2B49-9274-139277FF5202}" type="slidenum">
              <a:t>‹#›</a:t>
            </a:fld>
            <a:endParaRPr lang="en-US"/>
          </a:p>
        </p:txBody>
      </p:sp>
    </p:spTree>
    <p:extLst>
      <p:ext uri="{BB962C8B-B14F-4D97-AF65-F5344CB8AC3E}">
        <p14:creationId xmlns:p14="http://schemas.microsoft.com/office/powerpoint/2010/main" val="923405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C6AC9-2F8A-9C42-AAE4-855BFA134C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73B4D96-F753-264F-9238-318892A544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A08323-D7EF-0245-8A1F-C9D155FDFF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7C0EDB9-0C03-1E49-B484-6E2844A1CC23}"/>
              </a:ext>
            </a:extLst>
          </p:cNvPr>
          <p:cNvSpPr>
            <a:spLocks noGrp="1"/>
          </p:cNvSpPr>
          <p:nvPr>
            <p:ph type="dt" sz="half" idx="10"/>
          </p:nvPr>
        </p:nvSpPr>
        <p:spPr/>
        <p:txBody>
          <a:bodyPr/>
          <a:lstStyle/>
          <a:p>
            <a:fld id="{DDCCE5EF-781C-9D42-94D0-2CEEC33C169D}" type="datetime1">
              <a:t>10/15/21</a:t>
            </a:fld>
            <a:endParaRPr lang="en-US"/>
          </a:p>
        </p:txBody>
      </p:sp>
      <p:sp>
        <p:nvSpPr>
          <p:cNvPr id="6" name="Footer Placeholder 5">
            <a:extLst>
              <a:ext uri="{FF2B5EF4-FFF2-40B4-BE49-F238E27FC236}">
                <a16:creationId xmlns:a16="http://schemas.microsoft.com/office/drawing/2014/main" id="{0636BF56-90E9-AD48-BDE4-67314C8A6A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635355-F0F9-9946-B4EE-023FFF0CFA32}"/>
              </a:ext>
            </a:extLst>
          </p:cNvPr>
          <p:cNvSpPr>
            <a:spLocks noGrp="1"/>
          </p:cNvSpPr>
          <p:nvPr>
            <p:ph type="sldNum" sz="quarter" idx="12"/>
          </p:nvPr>
        </p:nvSpPr>
        <p:spPr/>
        <p:txBody>
          <a:bodyPr/>
          <a:lstStyle/>
          <a:p>
            <a:fld id="{E5E4E5AC-0154-2B49-9274-139277FF5202}" type="slidenum">
              <a:t>‹#›</a:t>
            </a:fld>
            <a:endParaRPr lang="en-US"/>
          </a:p>
        </p:txBody>
      </p:sp>
    </p:spTree>
    <p:extLst>
      <p:ext uri="{BB962C8B-B14F-4D97-AF65-F5344CB8AC3E}">
        <p14:creationId xmlns:p14="http://schemas.microsoft.com/office/powerpoint/2010/main" val="4183578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53856DA-F14E-9742-BC59-277FC698A7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F3B2D91-3E4E-6445-B35C-8AE2685FF3E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E73F81-A4A1-A74C-A8E5-1E6A6660E3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10FFAE-0CD7-5844-970D-5C259EDA5B84}" type="datetime1">
              <a:t>10/15/21</a:t>
            </a:fld>
            <a:endParaRPr lang="en-US"/>
          </a:p>
        </p:txBody>
      </p:sp>
      <p:sp>
        <p:nvSpPr>
          <p:cNvPr id="5" name="Footer Placeholder 4">
            <a:extLst>
              <a:ext uri="{FF2B5EF4-FFF2-40B4-BE49-F238E27FC236}">
                <a16:creationId xmlns:a16="http://schemas.microsoft.com/office/drawing/2014/main" id="{8A8972D7-3565-2147-AE8F-DB355FCE35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CF66C0E-1965-DA4B-907B-A15FE901836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E4E5AC-0154-2B49-9274-139277FF5202}" type="slidenum">
              <a:t>‹#›</a:t>
            </a:fld>
            <a:endParaRPr lang="en-US"/>
          </a:p>
        </p:txBody>
      </p:sp>
    </p:spTree>
    <p:extLst>
      <p:ext uri="{BB962C8B-B14F-4D97-AF65-F5344CB8AC3E}">
        <p14:creationId xmlns:p14="http://schemas.microsoft.com/office/powerpoint/2010/main" val="20835205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tiff"/><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20.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image" Target="../media/image22.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image" Target="../media/image24.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image" Target="../media/image26.tiff"/><Relationship Id="rId1" Type="http://schemas.openxmlformats.org/officeDocument/2006/relationships/slideLayout" Target="../slideLayouts/slideLayout2.xml"/><Relationship Id="rId4" Type="http://schemas.openxmlformats.org/officeDocument/2006/relationships/image" Target="../media/image28.tiff"/></Relationships>
</file>

<file path=ppt/slides/_rels/slide19.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image" Target="../media/image26.tiff"/><Relationship Id="rId1" Type="http://schemas.openxmlformats.org/officeDocument/2006/relationships/slideLayout" Target="../slideLayouts/slideLayout2.xml"/><Relationship Id="rId4" Type="http://schemas.openxmlformats.org/officeDocument/2006/relationships/image" Target="../media/image30.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image" Target="../media/image26.tiff"/><Relationship Id="rId1" Type="http://schemas.openxmlformats.org/officeDocument/2006/relationships/slideLayout" Target="../slideLayouts/slideLayout2.xml"/><Relationship Id="rId4" Type="http://schemas.openxmlformats.org/officeDocument/2006/relationships/image" Target="../media/image20.tiff"/></Relationships>
</file>

<file path=ppt/slides/_rels/slide21.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26.tiff"/><Relationship Id="rId1" Type="http://schemas.openxmlformats.org/officeDocument/2006/relationships/slideLayout" Target="../slideLayouts/slideLayout2.xml"/><Relationship Id="rId4" Type="http://schemas.openxmlformats.org/officeDocument/2006/relationships/image" Target="../media/image19.tiff"/></Relationships>
</file>

<file path=ppt/slides/_rels/slide22.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image" Target="../media/image32.tiff"/><Relationship Id="rId1" Type="http://schemas.openxmlformats.org/officeDocument/2006/relationships/slideLayout" Target="../slideLayouts/slideLayout2.xml"/><Relationship Id="rId4" Type="http://schemas.openxmlformats.org/officeDocument/2006/relationships/image" Target="../media/image34.tiff"/></Relationships>
</file>

<file path=ppt/slides/_rels/slide23.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image" Target="../media/image32.tiff"/><Relationship Id="rId1" Type="http://schemas.openxmlformats.org/officeDocument/2006/relationships/slideLayout" Target="../slideLayouts/slideLayout2.xml"/><Relationship Id="rId4" Type="http://schemas.openxmlformats.org/officeDocument/2006/relationships/image" Target="../media/image36.tiff"/></Relationships>
</file>

<file path=ppt/slides/_rels/slide24.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image" Target="../media/image32.tiff"/><Relationship Id="rId1" Type="http://schemas.openxmlformats.org/officeDocument/2006/relationships/slideLayout" Target="../slideLayouts/slideLayout2.xml"/><Relationship Id="rId4" Type="http://schemas.openxmlformats.org/officeDocument/2006/relationships/image" Target="../media/image38.tiff"/></Relationships>
</file>

<file path=ppt/slides/_rels/slide25.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image" Target="../media/image32.tiff"/><Relationship Id="rId1" Type="http://schemas.openxmlformats.org/officeDocument/2006/relationships/slideLayout" Target="../slideLayouts/slideLayout2.xml"/><Relationship Id="rId4" Type="http://schemas.openxmlformats.org/officeDocument/2006/relationships/image" Target="../media/image40.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vi.wikipedia.org/wiki/%C4%90%E1%BA%AFk_L%E1%BA%AFk" TargetMode="External"/><Relationship Id="rId2" Type="http://schemas.openxmlformats.org/officeDocument/2006/relationships/hyperlink" Target="https://vi.wikipedia.org/wiki/L%C3%A2m_%C4%90%E1%BB%93ng" TargetMode="External"/><Relationship Id="rId1" Type="http://schemas.openxmlformats.org/officeDocument/2006/relationships/slideLayout" Target="../slideLayouts/slideLayout2.xml"/><Relationship Id="rId6" Type="http://schemas.openxmlformats.org/officeDocument/2006/relationships/hyperlink" Target="https://vi.wikipedia.org/wiki/Kon_Tum" TargetMode="External"/><Relationship Id="rId5" Type="http://schemas.openxmlformats.org/officeDocument/2006/relationships/hyperlink" Target="https://vi.wikipedia.org/wiki/%C4%90%E1%BA%AFk_N%C3%B4ng" TargetMode="External"/><Relationship Id="rId4" Type="http://schemas.openxmlformats.org/officeDocument/2006/relationships/hyperlink" Target="https://vi.wikipedia.org/wiki/Gia_Lai"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2.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2.xml"/><Relationship Id="rId4" Type="http://schemas.openxmlformats.org/officeDocument/2006/relationships/image" Target="../media/image8.tiff"/></Relationships>
</file>

<file path=ppt/slides/_rels/slide6.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2.xml"/><Relationship Id="rId4" Type="http://schemas.openxmlformats.org/officeDocument/2006/relationships/image" Target="../media/image8.tiff"/></Relationships>
</file>

<file path=ppt/slides/_rels/slide7.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1.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8512" y="462959"/>
            <a:ext cx="10007029" cy="2172774"/>
          </a:xfrm>
          <a:prstGeom prst="rect">
            <a:avLst/>
          </a:prstGeom>
        </p:spPr>
        <p:txBody>
          <a:bodyPr wrap="square">
            <a:spAutoFit/>
          </a:bodyPr>
          <a:lstStyle/>
          <a:p>
            <a:pPr algn="ctr">
              <a:lnSpc>
                <a:spcPct val="150000"/>
              </a:lnSpc>
              <a:spcBef>
                <a:spcPts val="600"/>
              </a:spcBef>
              <a:spcAft>
                <a:spcPts val="600"/>
              </a:spcAft>
              <a:tabLst>
                <a:tab pos="4000500" algn="l"/>
              </a:tabLst>
            </a:pPr>
            <a:r>
              <a:rPr lang="vi-VN" sz="3000" b="1" dirty="0">
                <a:solidFill>
                  <a:srgbClr val="FF0000"/>
                </a:solidFill>
                <a:latin typeface="+mj-lt"/>
                <a:ea typeface="Times New Roman" panose="02020603050405020304" pitchFamily="18" charset="0"/>
                <a:cs typeface="Times New Roman" panose="02020603050405020304" pitchFamily="18" charset="0"/>
              </a:rPr>
              <a:t>BÁO CÁO</a:t>
            </a:r>
          </a:p>
          <a:p>
            <a:pPr algn="ctr">
              <a:lnSpc>
                <a:spcPct val="150000"/>
              </a:lnSpc>
            </a:pPr>
            <a:r>
              <a:rPr lang="en-US" sz="3000" b="1">
                <a:solidFill>
                  <a:srgbClr val="1947F4"/>
                </a:solidFill>
                <a:latin typeface="Times New Roman" panose="02020603050405020304" pitchFamily="18" charset="0"/>
                <a:cs typeface="Times New Roman" panose="02020603050405020304" pitchFamily="18" charset="0"/>
              </a:rPr>
              <a:t>MÔ HÌNH PHÁT TRIỂN TỈNH ĐẮK NÔNG </a:t>
            </a:r>
          </a:p>
          <a:p>
            <a:pPr algn="ctr">
              <a:lnSpc>
                <a:spcPct val="150000"/>
              </a:lnSpc>
            </a:pPr>
            <a:r>
              <a:rPr lang="en-US" sz="3000" b="1">
                <a:solidFill>
                  <a:srgbClr val="1947F4"/>
                </a:solidFill>
                <a:latin typeface="Times New Roman" panose="02020603050405020304" pitchFamily="18" charset="0"/>
                <a:cs typeface="Times New Roman" panose="02020603050405020304" pitchFamily="18" charset="0"/>
              </a:rPr>
              <a:t>GIAI ĐOẠN 2021 - 2030 VÀ TẦM NHÌN ĐẾN NĂM 20</a:t>
            </a:r>
            <a:r>
              <a:rPr lang="vi-VN" sz="3000" b="1">
                <a:solidFill>
                  <a:srgbClr val="1947F4"/>
                </a:solidFill>
                <a:latin typeface="Times New Roman" panose="02020603050405020304" pitchFamily="18" charset="0"/>
                <a:cs typeface="Times New Roman" panose="02020603050405020304" pitchFamily="18" charset="0"/>
              </a:rPr>
              <a:t>5</a:t>
            </a:r>
            <a:r>
              <a:rPr lang="en-US" sz="3000" b="1">
                <a:solidFill>
                  <a:srgbClr val="1947F4"/>
                </a:solidFill>
                <a:latin typeface="Times New Roman" panose="02020603050405020304" pitchFamily="18" charset="0"/>
                <a:cs typeface="Times New Roman" panose="02020603050405020304" pitchFamily="18" charset="0"/>
              </a:rPr>
              <a:t>0</a:t>
            </a:r>
          </a:p>
        </p:txBody>
      </p:sp>
      <p:sp>
        <p:nvSpPr>
          <p:cNvPr id="5" name="Rectangle 4"/>
          <p:cNvSpPr/>
          <p:nvPr/>
        </p:nvSpPr>
        <p:spPr>
          <a:xfrm>
            <a:off x="3505199" y="3408352"/>
            <a:ext cx="8177605" cy="907941"/>
          </a:xfrm>
          <a:prstGeom prst="rect">
            <a:avLst/>
          </a:prstGeom>
        </p:spPr>
        <p:txBody>
          <a:bodyPr wrap="square">
            <a:spAutoFit/>
          </a:bodyPr>
          <a:lstStyle/>
          <a:p>
            <a:pPr algn="r">
              <a:spcAft>
                <a:spcPts val="600"/>
              </a:spcAft>
            </a:pPr>
            <a:r>
              <a:rPr lang="vi-VN" sz="24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Đỗ Phú Trần Tình</a:t>
            </a:r>
          </a:p>
          <a:p>
            <a:pPr algn="r">
              <a:spcAft>
                <a:spcPts val="600"/>
              </a:spcAft>
            </a:pPr>
            <a:r>
              <a:rPr lang="vi-VN" sz="24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Trường Đại học Kinh tế - Luật, ĐHQG-HCM</a:t>
            </a:r>
          </a:p>
        </p:txBody>
      </p:sp>
      <p:pic>
        <p:nvPicPr>
          <p:cNvPr id="8" name="Picture 7" descr="C:\Users\My PC\Desktop\vffvfv.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0586" y="4569926"/>
            <a:ext cx="2015386" cy="1820116"/>
          </a:xfrm>
          <a:prstGeom prst="rect">
            <a:avLst/>
          </a:prstGeom>
          <a:noFill/>
          <a:ln>
            <a:noFill/>
          </a:ln>
        </p:spPr>
      </p:pic>
      <p:pic>
        <p:nvPicPr>
          <p:cNvPr id="10" name="Picture 9" descr="C:\Users\My PC\Desktop\chỉ mục.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77788" y="4569926"/>
            <a:ext cx="2175613" cy="1820116"/>
          </a:xfrm>
          <a:prstGeom prst="rect">
            <a:avLst/>
          </a:prstGeom>
          <a:noFill/>
          <a:ln>
            <a:noFill/>
          </a:ln>
        </p:spPr>
      </p:pic>
      <p:pic>
        <p:nvPicPr>
          <p:cNvPr id="13" name="Picture 12" descr="http://www.baohaiquan.vn/images/2012/6/buinu/tr9b.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65216" y="4559690"/>
            <a:ext cx="3044252" cy="1830352"/>
          </a:xfrm>
          <a:prstGeom prst="rect">
            <a:avLst/>
          </a:prstGeom>
          <a:noFill/>
          <a:ln>
            <a:noFill/>
          </a:ln>
        </p:spPr>
      </p:pic>
      <p:pic>
        <p:nvPicPr>
          <p:cNvPr id="2" name="Picture 1">
            <a:extLst>
              <a:ext uri="{FF2B5EF4-FFF2-40B4-BE49-F238E27FC236}">
                <a16:creationId xmlns:a16="http://schemas.microsoft.com/office/drawing/2014/main" id="{D4B592C8-1D06-CB49-AEF3-4552533A74C5}"/>
              </a:ext>
            </a:extLst>
          </p:cNvPr>
          <p:cNvPicPr>
            <a:picLocks noChangeAspect="1"/>
          </p:cNvPicPr>
          <p:nvPr/>
        </p:nvPicPr>
        <p:blipFill>
          <a:blip r:embed="rId5"/>
          <a:stretch>
            <a:fillRect/>
          </a:stretch>
        </p:blipFill>
        <p:spPr>
          <a:xfrm>
            <a:off x="806825" y="4559690"/>
            <a:ext cx="3131948" cy="1830352"/>
          </a:xfrm>
          <a:prstGeom prst="rect">
            <a:avLst/>
          </a:prstGeom>
        </p:spPr>
      </p:pic>
      <p:sp>
        <p:nvSpPr>
          <p:cNvPr id="3" name="Slide Number Placeholder 2">
            <a:extLst>
              <a:ext uri="{FF2B5EF4-FFF2-40B4-BE49-F238E27FC236}">
                <a16:creationId xmlns:a16="http://schemas.microsoft.com/office/drawing/2014/main" id="{4FB3C21D-EAD8-2A46-A7F1-A5A58D53015B}"/>
              </a:ext>
            </a:extLst>
          </p:cNvPr>
          <p:cNvSpPr>
            <a:spLocks noGrp="1"/>
          </p:cNvSpPr>
          <p:nvPr>
            <p:ph type="sldNum" sz="quarter" idx="12"/>
          </p:nvPr>
        </p:nvSpPr>
        <p:spPr/>
        <p:txBody>
          <a:bodyPr/>
          <a:lstStyle/>
          <a:p>
            <a:fld id="{E5E4E5AC-0154-2B49-9274-139277FF5202}" type="slidenum">
              <a:rPr lang="en-US"/>
              <a:t>0</a:t>
            </a:fld>
            <a:endParaRPr lang="en-US"/>
          </a:p>
        </p:txBody>
      </p:sp>
    </p:spTree>
    <p:extLst>
      <p:ext uri="{BB962C8B-B14F-4D97-AF65-F5344CB8AC3E}">
        <p14:creationId xmlns:p14="http://schemas.microsoft.com/office/powerpoint/2010/main" val="819308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B40FB-EE3E-0943-896E-10834FD7059B}"/>
              </a:ext>
            </a:extLst>
          </p:cNvPr>
          <p:cNvSpPr>
            <a:spLocks noGrp="1"/>
          </p:cNvSpPr>
          <p:nvPr>
            <p:ph type="title"/>
          </p:nvPr>
        </p:nvSpPr>
        <p:spPr>
          <a:xfrm>
            <a:off x="838200" y="365126"/>
            <a:ext cx="10515600" cy="878048"/>
          </a:xfrm>
        </p:spPr>
        <p:txBody>
          <a:bodyPr>
            <a:normAutofit/>
          </a:bodyPr>
          <a:lstStyle/>
          <a:p>
            <a:pPr indent="460375"/>
            <a:r>
              <a:rPr lang="vi-VN" sz="3600" b="1">
                <a:solidFill>
                  <a:srgbClr val="1947F4"/>
                </a:solidFill>
              </a:rPr>
              <a:t>Thứ sáu, giáo dục và đào tạo</a:t>
            </a:r>
            <a:endParaRPr lang="en-US" sz="3600">
              <a:solidFill>
                <a:srgbClr val="1947F4"/>
              </a:solidFill>
            </a:endParaRPr>
          </a:p>
        </p:txBody>
      </p:sp>
      <p:sp>
        <p:nvSpPr>
          <p:cNvPr id="3" name="Content Placeholder 2">
            <a:extLst>
              <a:ext uri="{FF2B5EF4-FFF2-40B4-BE49-F238E27FC236}">
                <a16:creationId xmlns:a16="http://schemas.microsoft.com/office/drawing/2014/main" id="{E234B4E6-2801-2A42-9C02-21C910D392F7}"/>
              </a:ext>
            </a:extLst>
          </p:cNvPr>
          <p:cNvSpPr>
            <a:spLocks noGrp="1"/>
          </p:cNvSpPr>
          <p:nvPr>
            <p:ph idx="1"/>
          </p:nvPr>
        </p:nvSpPr>
        <p:spPr>
          <a:xfrm>
            <a:off x="739740" y="1243175"/>
            <a:ext cx="7417942" cy="4880224"/>
          </a:xfrm>
        </p:spPr>
        <p:txBody>
          <a:bodyPr>
            <a:normAutofit/>
          </a:bodyPr>
          <a:lstStyle/>
          <a:p>
            <a:pPr marL="0" indent="409575" algn="just">
              <a:lnSpc>
                <a:spcPct val="110000"/>
              </a:lnSpc>
              <a:buNone/>
            </a:pPr>
            <a:r>
              <a:rPr lang="zu-ZA" sz="3400">
                <a:latin typeface="Times New Roman" panose="02020603050405020304" pitchFamily="18" charset="0"/>
                <a:cs typeface="Times New Roman" panose="02020603050405020304" pitchFamily="18" charset="0"/>
              </a:rPr>
              <a:t>Giáo dục và đào tạo phát triển cả về quy mô và cải thiện về chất lượng, đáp ứng tốt hơn nhu cầu phát triển nguồn nhân lực của địa phương. </a:t>
            </a:r>
          </a:p>
          <a:p>
            <a:pPr marL="0" indent="409575" algn="just">
              <a:lnSpc>
                <a:spcPct val="110000"/>
              </a:lnSpc>
              <a:buNone/>
            </a:pPr>
            <a:r>
              <a:rPr lang="zu-ZA" sz="3400">
                <a:latin typeface="Times New Roman" panose="02020603050405020304" pitchFamily="18" charset="0"/>
                <a:cs typeface="Times New Roman" panose="02020603050405020304" pitchFamily="18" charset="0"/>
              </a:rPr>
              <a:t>Đội ngũ giáo viên và cơ sở vật chất trường, lớp và trang thiết bị được tăng cường; số trường phổ thông công lập đạt chuẩn quốc gia tăng</a:t>
            </a:r>
          </a:p>
        </p:txBody>
      </p:sp>
      <p:pic>
        <p:nvPicPr>
          <p:cNvPr id="4" name="Picture 3">
            <a:extLst>
              <a:ext uri="{FF2B5EF4-FFF2-40B4-BE49-F238E27FC236}">
                <a16:creationId xmlns:a16="http://schemas.microsoft.com/office/drawing/2014/main" id="{C3E9E02A-F6F9-4745-A874-F67F96FB82CE}"/>
              </a:ext>
            </a:extLst>
          </p:cNvPr>
          <p:cNvPicPr>
            <a:picLocks noChangeAspect="1"/>
          </p:cNvPicPr>
          <p:nvPr/>
        </p:nvPicPr>
        <p:blipFill>
          <a:blip r:embed="rId2"/>
          <a:stretch>
            <a:fillRect/>
          </a:stretch>
        </p:blipFill>
        <p:spPr>
          <a:xfrm>
            <a:off x="8248721" y="830423"/>
            <a:ext cx="3708400" cy="2197100"/>
          </a:xfrm>
          <a:prstGeom prst="rect">
            <a:avLst/>
          </a:prstGeom>
        </p:spPr>
      </p:pic>
      <p:pic>
        <p:nvPicPr>
          <p:cNvPr id="5" name="Picture 4">
            <a:extLst>
              <a:ext uri="{FF2B5EF4-FFF2-40B4-BE49-F238E27FC236}">
                <a16:creationId xmlns:a16="http://schemas.microsoft.com/office/drawing/2014/main" id="{29BBEA02-1673-4B43-9B62-D42E0A478DA5}"/>
              </a:ext>
            </a:extLst>
          </p:cNvPr>
          <p:cNvPicPr>
            <a:picLocks noChangeAspect="1"/>
          </p:cNvPicPr>
          <p:nvPr/>
        </p:nvPicPr>
        <p:blipFill>
          <a:blip r:embed="rId3"/>
          <a:stretch>
            <a:fillRect/>
          </a:stretch>
        </p:blipFill>
        <p:spPr>
          <a:xfrm>
            <a:off x="8382000" y="3214955"/>
            <a:ext cx="3810000" cy="2133600"/>
          </a:xfrm>
          <a:prstGeom prst="rect">
            <a:avLst/>
          </a:prstGeom>
        </p:spPr>
      </p:pic>
      <p:sp>
        <p:nvSpPr>
          <p:cNvPr id="6" name="Slide Number Placeholder 5">
            <a:extLst>
              <a:ext uri="{FF2B5EF4-FFF2-40B4-BE49-F238E27FC236}">
                <a16:creationId xmlns:a16="http://schemas.microsoft.com/office/drawing/2014/main" id="{E6B4E93C-73F2-C647-9805-9DE0C6E01D63}"/>
              </a:ext>
            </a:extLst>
          </p:cNvPr>
          <p:cNvSpPr>
            <a:spLocks noGrp="1"/>
          </p:cNvSpPr>
          <p:nvPr>
            <p:ph type="sldNum" sz="quarter" idx="12"/>
          </p:nvPr>
        </p:nvSpPr>
        <p:spPr/>
        <p:txBody>
          <a:bodyPr/>
          <a:lstStyle/>
          <a:p>
            <a:fld id="{E5E4E5AC-0154-2B49-9274-139277FF5202}" type="slidenum">
              <a:rPr lang="en-US"/>
              <a:t>9</a:t>
            </a:fld>
            <a:endParaRPr lang="en-US"/>
          </a:p>
        </p:txBody>
      </p:sp>
    </p:spTree>
    <p:extLst>
      <p:ext uri="{BB962C8B-B14F-4D97-AF65-F5344CB8AC3E}">
        <p14:creationId xmlns:p14="http://schemas.microsoft.com/office/powerpoint/2010/main" val="3557867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8592251-8256-354A-A17F-6440933A6EF7}"/>
              </a:ext>
            </a:extLst>
          </p:cNvPr>
          <p:cNvSpPr>
            <a:spLocks noGrp="1"/>
          </p:cNvSpPr>
          <p:nvPr>
            <p:ph idx="1"/>
          </p:nvPr>
        </p:nvSpPr>
        <p:spPr>
          <a:xfrm>
            <a:off x="838200" y="554804"/>
            <a:ext cx="6209872" cy="5622159"/>
          </a:xfrm>
        </p:spPr>
        <p:txBody>
          <a:bodyPr>
            <a:normAutofit/>
          </a:bodyPr>
          <a:lstStyle/>
          <a:p>
            <a:pPr marL="0" indent="409575">
              <a:lnSpc>
                <a:spcPct val="110000"/>
              </a:lnSpc>
              <a:buNone/>
            </a:pPr>
            <a:r>
              <a:rPr lang="zu-ZA" sz="3200" b="1">
                <a:solidFill>
                  <a:srgbClr val="1947F4"/>
                </a:solidFill>
                <a:latin typeface="Times New Roman" panose="02020603050405020304" pitchFamily="18" charset="0"/>
                <a:cs typeface="Times New Roman" panose="02020603050405020304" pitchFamily="18" charset="0"/>
              </a:rPr>
              <a:t>Thứ sáu, y tế, chăm sóc sức khỏe </a:t>
            </a:r>
            <a:endParaRPr lang="en-US" sz="3200">
              <a:solidFill>
                <a:srgbClr val="1947F4"/>
              </a:solidFill>
              <a:latin typeface="Times New Roman" panose="02020603050405020304" pitchFamily="18" charset="0"/>
              <a:cs typeface="Times New Roman" panose="02020603050405020304" pitchFamily="18" charset="0"/>
            </a:endParaRPr>
          </a:p>
          <a:p>
            <a:pPr marL="0" indent="409575" algn="just">
              <a:lnSpc>
                <a:spcPct val="110000"/>
              </a:lnSpc>
              <a:buNone/>
            </a:pPr>
            <a:r>
              <a:rPr lang="zu-ZA" sz="3200">
                <a:latin typeface="Times New Roman" panose="02020603050405020304" pitchFamily="18" charset="0"/>
                <a:cs typeface="Times New Roman" panose="02020603050405020304" pitchFamily="18" charset="0"/>
              </a:rPr>
              <a:t>Y tế và chăm sóc nâng cao sức khỏe người dân trên địa bàn tỉnh có bước phát triển đáng kể. Hệ thống y tế từ cấp tỉnh đến cấp huyện, cấp xã, thôn, buôn được củng cố và hoạt động ổn định, số giường bệnh tăng nhanh, số cơ sở y tế đạt bộ tiêu chí quốc gia trên 66%. </a:t>
            </a:r>
          </a:p>
        </p:txBody>
      </p:sp>
      <p:pic>
        <p:nvPicPr>
          <p:cNvPr id="4" name="Picture 3">
            <a:extLst>
              <a:ext uri="{FF2B5EF4-FFF2-40B4-BE49-F238E27FC236}">
                <a16:creationId xmlns:a16="http://schemas.microsoft.com/office/drawing/2014/main" id="{06B78CFC-FAA8-134A-AFAA-EA2725D3CF98}"/>
              </a:ext>
            </a:extLst>
          </p:cNvPr>
          <p:cNvPicPr>
            <a:picLocks noChangeAspect="1"/>
          </p:cNvPicPr>
          <p:nvPr/>
        </p:nvPicPr>
        <p:blipFill>
          <a:blip r:embed="rId2"/>
          <a:stretch>
            <a:fillRect/>
          </a:stretch>
        </p:blipFill>
        <p:spPr>
          <a:xfrm>
            <a:off x="7471952" y="3365883"/>
            <a:ext cx="3771900" cy="2159000"/>
          </a:xfrm>
          <a:prstGeom prst="rect">
            <a:avLst/>
          </a:prstGeom>
        </p:spPr>
      </p:pic>
      <p:pic>
        <p:nvPicPr>
          <p:cNvPr id="5" name="Picture 4">
            <a:extLst>
              <a:ext uri="{FF2B5EF4-FFF2-40B4-BE49-F238E27FC236}">
                <a16:creationId xmlns:a16="http://schemas.microsoft.com/office/drawing/2014/main" id="{E9E9FEEA-34BB-1D4B-B1C2-F4A16B450350}"/>
              </a:ext>
            </a:extLst>
          </p:cNvPr>
          <p:cNvPicPr>
            <a:picLocks noChangeAspect="1"/>
          </p:cNvPicPr>
          <p:nvPr/>
        </p:nvPicPr>
        <p:blipFill>
          <a:blip r:embed="rId3"/>
          <a:stretch>
            <a:fillRect/>
          </a:stretch>
        </p:blipFill>
        <p:spPr>
          <a:xfrm>
            <a:off x="7713252" y="686799"/>
            <a:ext cx="3289300" cy="2463800"/>
          </a:xfrm>
          <a:prstGeom prst="rect">
            <a:avLst/>
          </a:prstGeom>
        </p:spPr>
      </p:pic>
      <p:sp>
        <p:nvSpPr>
          <p:cNvPr id="2" name="Slide Number Placeholder 1">
            <a:extLst>
              <a:ext uri="{FF2B5EF4-FFF2-40B4-BE49-F238E27FC236}">
                <a16:creationId xmlns:a16="http://schemas.microsoft.com/office/drawing/2014/main" id="{5E1F6A2B-9248-A04C-ABED-802DBDD4E3E3}"/>
              </a:ext>
            </a:extLst>
          </p:cNvPr>
          <p:cNvSpPr>
            <a:spLocks noGrp="1"/>
          </p:cNvSpPr>
          <p:nvPr>
            <p:ph type="sldNum" sz="quarter" idx="12"/>
          </p:nvPr>
        </p:nvSpPr>
        <p:spPr/>
        <p:txBody>
          <a:bodyPr/>
          <a:lstStyle/>
          <a:p>
            <a:fld id="{E5E4E5AC-0154-2B49-9274-139277FF5202}" type="slidenum">
              <a:rPr lang="en-US"/>
              <a:t>10</a:t>
            </a:fld>
            <a:endParaRPr lang="en-US"/>
          </a:p>
        </p:txBody>
      </p:sp>
    </p:spTree>
    <p:extLst>
      <p:ext uri="{BB962C8B-B14F-4D97-AF65-F5344CB8AC3E}">
        <p14:creationId xmlns:p14="http://schemas.microsoft.com/office/powerpoint/2010/main" val="26266129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96C6E1-172B-F844-8CE4-7322CD367932}"/>
              </a:ext>
            </a:extLst>
          </p:cNvPr>
          <p:cNvSpPr>
            <a:spLocks noGrp="1"/>
          </p:cNvSpPr>
          <p:nvPr>
            <p:ph idx="1"/>
          </p:nvPr>
        </p:nvSpPr>
        <p:spPr>
          <a:xfrm>
            <a:off x="838200" y="349321"/>
            <a:ext cx="6887966" cy="5827642"/>
          </a:xfrm>
        </p:spPr>
        <p:txBody>
          <a:bodyPr>
            <a:normAutofit/>
          </a:bodyPr>
          <a:lstStyle/>
          <a:p>
            <a:pPr marL="0" indent="0" algn="just">
              <a:lnSpc>
                <a:spcPct val="110000"/>
              </a:lnSpc>
              <a:buNone/>
            </a:pPr>
            <a:r>
              <a:rPr lang="zu-ZA" sz="3200" b="1">
                <a:solidFill>
                  <a:srgbClr val="1947F4"/>
                </a:solidFill>
                <a:latin typeface="Times New Roman" panose="02020603050405020304" pitchFamily="18" charset="0"/>
                <a:cs typeface="Times New Roman" panose="02020603050405020304" pitchFamily="18" charset="0"/>
              </a:rPr>
              <a:t>Thứ bảy, văn hóa, thể thao</a:t>
            </a:r>
            <a:endParaRPr lang="en-US" sz="3200">
              <a:solidFill>
                <a:srgbClr val="1947F4"/>
              </a:solidFill>
              <a:latin typeface="Times New Roman" panose="02020603050405020304" pitchFamily="18" charset="0"/>
              <a:cs typeface="Times New Roman" panose="02020603050405020304" pitchFamily="18" charset="0"/>
            </a:endParaRPr>
          </a:p>
          <a:p>
            <a:pPr marL="0" indent="409575" algn="just">
              <a:lnSpc>
                <a:spcPct val="110000"/>
              </a:lnSpc>
              <a:buNone/>
            </a:pPr>
            <a:r>
              <a:rPr lang="zu-ZA" sz="3200">
                <a:latin typeface="Times New Roman" panose="02020603050405020304" pitchFamily="18" charset="0"/>
                <a:cs typeface="Times New Roman" panose="02020603050405020304" pitchFamily="18" charset="0"/>
              </a:rPr>
              <a:t>Các hoạt động văn hóa trong cộng đồng có nhiều chuyển biến tích cực. Văn hóa các dân tộc thiểu số, nhất là dân tộc thiểu số tại chỗ được bảo tồn và phát triển, củng cố vững chắc khối đoàn kết toàn dân. </a:t>
            </a:r>
            <a:r>
              <a:rPr lang="af-ZA" sz="3200">
                <a:latin typeface="Times New Roman" panose="02020603050405020304" pitchFamily="18" charset="0"/>
                <a:cs typeface="Times New Roman" panose="02020603050405020304" pitchFamily="18" charset="0"/>
              </a:rPr>
              <a:t>Phong trào toàn dân đoàn kết xây dựng đời sống văn hóa đạt được những kết quả đáng khích lệ. </a:t>
            </a:r>
          </a:p>
        </p:txBody>
      </p:sp>
      <p:pic>
        <p:nvPicPr>
          <p:cNvPr id="4" name="Picture 3">
            <a:extLst>
              <a:ext uri="{FF2B5EF4-FFF2-40B4-BE49-F238E27FC236}">
                <a16:creationId xmlns:a16="http://schemas.microsoft.com/office/drawing/2014/main" id="{978F372D-8A6C-E042-B525-BD2067372B14}"/>
              </a:ext>
            </a:extLst>
          </p:cNvPr>
          <p:cNvPicPr>
            <a:picLocks noChangeAspect="1"/>
          </p:cNvPicPr>
          <p:nvPr/>
        </p:nvPicPr>
        <p:blipFill>
          <a:blip r:embed="rId2"/>
          <a:stretch>
            <a:fillRect/>
          </a:stretch>
        </p:blipFill>
        <p:spPr>
          <a:xfrm>
            <a:off x="8098676" y="3204181"/>
            <a:ext cx="3787858" cy="2837237"/>
          </a:xfrm>
          <a:prstGeom prst="rect">
            <a:avLst/>
          </a:prstGeom>
        </p:spPr>
      </p:pic>
      <p:pic>
        <p:nvPicPr>
          <p:cNvPr id="5" name="Picture 4">
            <a:extLst>
              <a:ext uri="{FF2B5EF4-FFF2-40B4-BE49-F238E27FC236}">
                <a16:creationId xmlns:a16="http://schemas.microsoft.com/office/drawing/2014/main" id="{CE1A0E67-61A3-1B4A-869C-11E05DFB69C3}"/>
              </a:ext>
            </a:extLst>
          </p:cNvPr>
          <p:cNvPicPr>
            <a:picLocks noChangeAspect="1"/>
          </p:cNvPicPr>
          <p:nvPr/>
        </p:nvPicPr>
        <p:blipFill>
          <a:blip r:embed="rId3"/>
          <a:stretch>
            <a:fillRect/>
          </a:stretch>
        </p:blipFill>
        <p:spPr>
          <a:xfrm>
            <a:off x="8098676" y="816581"/>
            <a:ext cx="3403600" cy="2387600"/>
          </a:xfrm>
          <a:prstGeom prst="rect">
            <a:avLst/>
          </a:prstGeom>
        </p:spPr>
      </p:pic>
      <p:sp>
        <p:nvSpPr>
          <p:cNvPr id="2" name="Slide Number Placeholder 1">
            <a:extLst>
              <a:ext uri="{FF2B5EF4-FFF2-40B4-BE49-F238E27FC236}">
                <a16:creationId xmlns:a16="http://schemas.microsoft.com/office/drawing/2014/main" id="{5E99FB32-71E3-F440-80DD-485ACD5479B7}"/>
              </a:ext>
            </a:extLst>
          </p:cNvPr>
          <p:cNvSpPr>
            <a:spLocks noGrp="1"/>
          </p:cNvSpPr>
          <p:nvPr>
            <p:ph type="sldNum" sz="quarter" idx="12"/>
          </p:nvPr>
        </p:nvSpPr>
        <p:spPr/>
        <p:txBody>
          <a:bodyPr/>
          <a:lstStyle/>
          <a:p>
            <a:fld id="{E5E4E5AC-0154-2B49-9274-139277FF5202}" type="slidenum">
              <a:rPr lang="en-US"/>
              <a:t>11</a:t>
            </a:fld>
            <a:endParaRPr lang="en-US"/>
          </a:p>
        </p:txBody>
      </p:sp>
    </p:spTree>
    <p:extLst>
      <p:ext uri="{BB962C8B-B14F-4D97-AF65-F5344CB8AC3E}">
        <p14:creationId xmlns:p14="http://schemas.microsoft.com/office/powerpoint/2010/main" val="40127320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58911E-BE7B-384A-AF54-5830B155EFA0}"/>
              </a:ext>
            </a:extLst>
          </p:cNvPr>
          <p:cNvSpPr>
            <a:spLocks noGrp="1"/>
          </p:cNvSpPr>
          <p:nvPr>
            <p:ph idx="1"/>
          </p:nvPr>
        </p:nvSpPr>
        <p:spPr>
          <a:xfrm>
            <a:off x="636999" y="359596"/>
            <a:ext cx="7654246" cy="6411074"/>
          </a:xfrm>
        </p:spPr>
        <p:txBody>
          <a:bodyPr>
            <a:normAutofit/>
          </a:bodyPr>
          <a:lstStyle/>
          <a:p>
            <a:pPr marL="0" indent="409575" algn="just">
              <a:lnSpc>
                <a:spcPct val="100000"/>
              </a:lnSpc>
              <a:buNone/>
            </a:pPr>
            <a:r>
              <a:rPr lang="vi-VN" b="1" i="1">
                <a:solidFill>
                  <a:srgbClr val="1947F4"/>
                </a:solidFill>
                <a:latin typeface="+mj-lt"/>
              </a:rPr>
              <a:t>1.2. Những tồn tại hạn chế </a:t>
            </a:r>
            <a:endParaRPr lang="en-US">
              <a:solidFill>
                <a:srgbClr val="1947F4"/>
              </a:solidFill>
              <a:latin typeface="+mj-lt"/>
            </a:endParaRPr>
          </a:p>
          <a:p>
            <a:pPr marL="0" indent="409575" algn="just">
              <a:lnSpc>
                <a:spcPct val="100000"/>
              </a:lnSpc>
              <a:buNone/>
            </a:pPr>
            <a:r>
              <a:rPr lang="en-US" b="1" i="1">
                <a:solidFill>
                  <a:srgbClr val="1947F4"/>
                </a:solidFill>
                <a:latin typeface="Times New Roman" panose="02020603050405020304" pitchFamily="18" charset="0"/>
                <a:cs typeface="Times New Roman" panose="02020603050405020304" pitchFamily="18" charset="0"/>
              </a:rPr>
              <a:t>(1) Đối với</a:t>
            </a:r>
            <a:r>
              <a:rPr lang="vi-VN" b="1" i="1">
                <a:solidFill>
                  <a:srgbClr val="1947F4"/>
                </a:solidFill>
                <a:latin typeface="Times New Roman" panose="02020603050405020304" pitchFamily="18" charset="0"/>
                <a:cs typeface="Times New Roman" panose="02020603050405020304" pitchFamily="18" charset="0"/>
              </a:rPr>
              <a:t> triển ngành </a:t>
            </a:r>
            <a:r>
              <a:rPr lang="en-US" b="1" i="1">
                <a:solidFill>
                  <a:srgbClr val="1947F4"/>
                </a:solidFill>
                <a:latin typeface="Times New Roman" panose="02020603050405020304" pitchFamily="18" charset="0"/>
                <a:cs typeface="Times New Roman" panose="02020603050405020304" pitchFamily="18" charset="0"/>
              </a:rPr>
              <a:t>nông nghiệp</a:t>
            </a:r>
            <a:r>
              <a:rPr lang="vi-VN" b="1" i="1">
                <a:solidFill>
                  <a:srgbClr val="1947F4"/>
                </a:solidFill>
                <a:latin typeface="Times New Roman" panose="02020603050405020304" pitchFamily="18" charset="0"/>
                <a:cs typeface="Times New Roman" panose="02020603050405020304" pitchFamily="18" charset="0"/>
              </a:rPr>
              <a:t>: </a:t>
            </a:r>
            <a:endParaRPr lang="en-US" b="1">
              <a:solidFill>
                <a:srgbClr val="1947F4"/>
              </a:solidFill>
              <a:latin typeface="Times New Roman" panose="02020603050405020304" pitchFamily="18" charset="0"/>
              <a:cs typeface="Times New Roman" panose="02020603050405020304" pitchFamily="18" charset="0"/>
            </a:endParaRPr>
          </a:p>
          <a:p>
            <a:pPr marL="0" indent="409575" algn="just">
              <a:lnSpc>
                <a:spcPct val="100000"/>
              </a:lnSpc>
              <a:buNone/>
            </a:pPr>
            <a:r>
              <a:rPr lang="en-US">
                <a:latin typeface="Times New Roman" panose="02020603050405020304" pitchFamily="18" charset="0"/>
                <a:cs typeface="Times New Roman" panose="02020603050405020304" pitchFamily="18" charset="0"/>
              </a:rPr>
              <a:t>- </a:t>
            </a:r>
            <a:r>
              <a:rPr lang="vi-VN">
                <a:latin typeface="Times New Roman" panose="02020603050405020304" pitchFamily="18" charset="0"/>
                <a:cs typeface="Times New Roman" panose="02020603050405020304" pitchFamily="18" charset="0"/>
              </a:rPr>
              <a:t>Tăng</a:t>
            </a:r>
            <a:r>
              <a:rPr lang="nl-NL">
                <a:latin typeface="Times New Roman" panose="02020603050405020304" pitchFamily="18" charset="0"/>
                <a:cs typeface="Times New Roman" panose="02020603050405020304" pitchFamily="18" charset="0"/>
              </a:rPr>
              <a:t> trưởng nông nghiệp chủ yếu dựa vào tăng quy mô, mở rộng diện tích canh tác và phát triển theo chiều rộng</a:t>
            </a:r>
            <a:r>
              <a:rPr lang="en-US">
                <a:latin typeface="Times New Roman" panose="02020603050405020304" pitchFamily="18" charset="0"/>
                <a:cs typeface="Times New Roman" panose="02020603050405020304" pitchFamily="18" charset="0"/>
              </a:rPr>
              <a:t>. Việc ứng dụng nông nghiệp công nghệ cao còn khá khiêm tốn. </a:t>
            </a:r>
          </a:p>
          <a:p>
            <a:pPr marL="0" indent="409575" algn="just">
              <a:lnSpc>
                <a:spcPct val="100000"/>
              </a:lnSpc>
              <a:buNone/>
            </a:pPr>
            <a:r>
              <a:rPr lang="en-US">
                <a:latin typeface="Times New Roman" panose="02020603050405020304" pitchFamily="18" charset="0"/>
                <a:cs typeface="Times New Roman" panose="02020603050405020304" pitchFamily="18" charset="0"/>
              </a:rPr>
              <a:t>- Giá trị gia tăng của các sản phẩm nông nghiệp chưa cao do công nghiệp chế biến chưa phát triển .</a:t>
            </a:r>
          </a:p>
          <a:p>
            <a:pPr marL="0" indent="409575" algn="just">
              <a:lnSpc>
                <a:spcPct val="100000"/>
              </a:lnSpc>
              <a:buNone/>
            </a:pPr>
            <a:r>
              <a:rPr lang="en-US">
                <a:latin typeface="Times New Roman" panose="02020603050405020304" pitchFamily="18" charset="0"/>
                <a:cs typeface="Times New Roman" panose="02020603050405020304" pitchFamily="18" charset="0"/>
              </a:rPr>
              <a:t>-  Thiếu sự liên kết ngành, vùng và liên kết chuỗi giá trị trong sản xuất nông nghiệp. Điều này làm hạn chế đáng kể việc khai thác tiềm năng nông nghiệp của các địa phương trong Tỉnh</a:t>
            </a:r>
            <a:r>
              <a:rPr lang="en-US">
                <a:latin typeface="+mj-lt"/>
              </a:rPr>
              <a:t>.</a:t>
            </a:r>
          </a:p>
        </p:txBody>
      </p:sp>
      <p:sp>
        <p:nvSpPr>
          <p:cNvPr id="8" name="Slide Number Placeholder 7">
            <a:extLst>
              <a:ext uri="{FF2B5EF4-FFF2-40B4-BE49-F238E27FC236}">
                <a16:creationId xmlns:a16="http://schemas.microsoft.com/office/drawing/2014/main" id="{6DC1ED5F-D8DE-2849-B93F-9E1B41C359F2}"/>
              </a:ext>
            </a:extLst>
          </p:cNvPr>
          <p:cNvSpPr>
            <a:spLocks noGrp="1"/>
          </p:cNvSpPr>
          <p:nvPr>
            <p:ph type="sldNum" sz="quarter" idx="12"/>
          </p:nvPr>
        </p:nvSpPr>
        <p:spPr/>
        <p:txBody>
          <a:bodyPr/>
          <a:lstStyle/>
          <a:p>
            <a:fld id="{E5E4E5AC-0154-2B49-9274-139277FF5202}" type="slidenum">
              <a:rPr lang="en-US"/>
              <a:t>12</a:t>
            </a:fld>
            <a:endParaRPr lang="en-US"/>
          </a:p>
        </p:txBody>
      </p:sp>
      <p:pic>
        <p:nvPicPr>
          <p:cNvPr id="6" name="Picture 5">
            <a:extLst>
              <a:ext uri="{FF2B5EF4-FFF2-40B4-BE49-F238E27FC236}">
                <a16:creationId xmlns:a16="http://schemas.microsoft.com/office/drawing/2014/main" id="{44BCD193-E36C-5A43-BAE9-F29EA49843CA}"/>
              </a:ext>
            </a:extLst>
          </p:cNvPr>
          <p:cNvPicPr>
            <a:picLocks noChangeAspect="1"/>
          </p:cNvPicPr>
          <p:nvPr/>
        </p:nvPicPr>
        <p:blipFill>
          <a:blip r:embed="rId2"/>
          <a:stretch>
            <a:fillRect/>
          </a:stretch>
        </p:blipFill>
        <p:spPr>
          <a:xfrm>
            <a:off x="8424808" y="544531"/>
            <a:ext cx="3684640" cy="2445249"/>
          </a:xfrm>
          <a:prstGeom prst="rect">
            <a:avLst/>
          </a:prstGeom>
        </p:spPr>
      </p:pic>
      <p:pic>
        <p:nvPicPr>
          <p:cNvPr id="9" name="Picture 8">
            <a:extLst>
              <a:ext uri="{FF2B5EF4-FFF2-40B4-BE49-F238E27FC236}">
                <a16:creationId xmlns:a16="http://schemas.microsoft.com/office/drawing/2014/main" id="{2B353D0E-A451-524B-8D1B-93DD2D0D588F}"/>
              </a:ext>
            </a:extLst>
          </p:cNvPr>
          <p:cNvPicPr>
            <a:picLocks noChangeAspect="1"/>
          </p:cNvPicPr>
          <p:nvPr/>
        </p:nvPicPr>
        <p:blipFill>
          <a:blip r:embed="rId3"/>
          <a:stretch>
            <a:fillRect/>
          </a:stretch>
        </p:blipFill>
        <p:spPr>
          <a:xfrm>
            <a:off x="8543588" y="3520147"/>
            <a:ext cx="3447079" cy="2305835"/>
          </a:xfrm>
          <a:prstGeom prst="rect">
            <a:avLst/>
          </a:prstGeom>
        </p:spPr>
      </p:pic>
    </p:spTree>
    <p:extLst>
      <p:ext uri="{BB962C8B-B14F-4D97-AF65-F5344CB8AC3E}">
        <p14:creationId xmlns:p14="http://schemas.microsoft.com/office/powerpoint/2010/main" val="3014474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58911E-BE7B-384A-AF54-5830B155EFA0}"/>
              </a:ext>
            </a:extLst>
          </p:cNvPr>
          <p:cNvSpPr>
            <a:spLocks noGrp="1"/>
          </p:cNvSpPr>
          <p:nvPr>
            <p:ph idx="1"/>
          </p:nvPr>
        </p:nvSpPr>
        <p:spPr>
          <a:xfrm>
            <a:off x="636999" y="359596"/>
            <a:ext cx="7654246" cy="6411074"/>
          </a:xfrm>
        </p:spPr>
        <p:txBody>
          <a:bodyPr>
            <a:normAutofit/>
          </a:bodyPr>
          <a:lstStyle/>
          <a:p>
            <a:pPr marL="0" indent="234950">
              <a:buNone/>
            </a:pPr>
            <a:r>
              <a:rPr lang="en-US" b="1" i="1">
                <a:solidFill>
                  <a:srgbClr val="1947F4"/>
                </a:solidFill>
                <a:latin typeface="Times New Roman" panose="02020603050405020304" pitchFamily="18" charset="0"/>
                <a:cs typeface="Times New Roman" panose="02020603050405020304" pitchFamily="18" charset="0"/>
              </a:rPr>
              <a:t>(2) Đối với phát triển ngành công nghiệp</a:t>
            </a:r>
            <a:endParaRPr lang="en-US" b="1">
              <a:solidFill>
                <a:srgbClr val="1947F4"/>
              </a:solidFill>
              <a:latin typeface="Times New Roman" panose="02020603050405020304" pitchFamily="18" charset="0"/>
              <a:cs typeface="Times New Roman" panose="02020603050405020304" pitchFamily="18" charset="0"/>
            </a:endParaRPr>
          </a:p>
          <a:p>
            <a:pPr marL="0" indent="234950" algn="just">
              <a:buNone/>
            </a:pPr>
            <a:r>
              <a:rPr lang="en-US">
                <a:latin typeface="Times New Roman" panose="02020603050405020304" pitchFamily="18" charset="0"/>
                <a:cs typeface="Times New Roman" panose="02020603050405020304" pitchFamily="18" charset="0"/>
              </a:rPr>
              <a:t>- </a:t>
            </a:r>
            <a:r>
              <a:rPr lang="vi-VN">
                <a:latin typeface="Times New Roman" panose="02020603050405020304" pitchFamily="18" charset="0"/>
                <a:cs typeface="Times New Roman" panose="02020603050405020304" pitchFamily="18" charset="0"/>
              </a:rPr>
              <a:t>Phát triển công nghiệp chế biến</a:t>
            </a:r>
            <a:r>
              <a:rPr lang="en-US">
                <a:latin typeface="Times New Roman" panose="02020603050405020304" pitchFamily="18" charset="0"/>
                <a:cs typeface="Times New Roman" panose="02020603050405020304" pitchFamily="18" charset="0"/>
              </a:rPr>
              <a:t> thô và quy mô nhỏ</a:t>
            </a:r>
            <a:r>
              <a:rPr lang="vi-VN">
                <a:latin typeface="Times New Roman" panose="02020603050405020304" pitchFamily="18" charset="0"/>
                <a:cs typeface="Times New Roman" panose="02020603050405020304" pitchFamily="18" charset="0"/>
              </a:rPr>
              <a:t> dựa trên nguồn nguyên liệu tại chỗ của địa phương</a:t>
            </a:r>
          </a:p>
          <a:p>
            <a:pPr marL="0" indent="234950" algn="just">
              <a:buNone/>
            </a:pPr>
            <a:r>
              <a:rPr lang="en-US" i="1">
                <a:latin typeface="Times New Roman" panose="02020603050405020304" pitchFamily="18" charset="0"/>
                <a:cs typeface="Times New Roman" panose="02020603050405020304" pitchFamily="18" charset="0"/>
              </a:rPr>
              <a:t>- </a:t>
            </a:r>
            <a:r>
              <a:rPr lang="en-US">
                <a:latin typeface="Times New Roman" panose="02020603050405020304" pitchFamily="18" charset="0"/>
                <a:cs typeface="Times New Roman" panose="02020603050405020304" pitchFamily="18" charset="0"/>
              </a:rPr>
              <a:t>C</a:t>
            </a:r>
            <a:r>
              <a:rPr lang="vi-VN">
                <a:latin typeface="Times New Roman" panose="02020603050405020304" pitchFamily="18" charset="0"/>
                <a:cs typeface="Times New Roman" panose="02020603050405020304" pitchFamily="18" charset="0"/>
              </a:rPr>
              <a:t>ác khu, cụm công nghiệp trên địa bàn chưa có sự phát triển tương xứng với tiềm năng xét cả về số lượng khu, cụm công nghiệp lẫn về diện tích lấp đầy. </a:t>
            </a:r>
          </a:p>
          <a:p>
            <a:pPr marL="0" indent="234950" algn="just">
              <a:buNone/>
            </a:pPr>
            <a:r>
              <a:rPr lang="vi-VN">
                <a:latin typeface="+mj-lt"/>
              </a:rPr>
              <a:t>- </a:t>
            </a:r>
            <a:r>
              <a:rPr lang="en-US">
                <a:latin typeface="+mj-lt"/>
              </a:rPr>
              <a:t>Các sản phẩm công nghiệp có giá trị kinh tế cao còn ít, chủ yếu mới dừng lại ở mức độ khai thác và chế biến nông sản thô sơ.</a:t>
            </a:r>
            <a:r>
              <a:rPr lang="en-US" i="1">
                <a:latin typeface="+mj-lt"/>
              </a:rPr>
              <a:t> </a:t>
            </a:r>
            <a:endParaRPr lang="en-US">
              <a:latin typeface="+mj-lt"/>
            </a:endParaRPr>
          </a:p>
          <a:p>
            <a:pPr marL="0" indent="234950" algn="just">
              <a:buNone/>
            </a:pPr>
            <a:r>
              <a:rPr lang="vi-VN">
                <a:latin typeface="+mj-lt"/>
              </a:rPr>
              <a:t>- Tổ chức không gian sản xuất công nghiệp còn dàn trải. Các cơ sở sản xuất công nghiệp phân bố hầu hết ở tất cả các địa bàn trong Tỉnh nhưng phát triển ở quy mô nhỏ, manh mún.</a:t>
            </a:r>
            <a:endParaRPr lang="en-US">
              <a:latin typeface="+mj-lt"/>
            </a:endParaRPr>
          </a:p>
        </p:txBody>
      </p:sp>
      <p:sp>
        <p:nvSpPr>
          <p:cNvPr id="8" name="Slide Number Placeholder 7">
            <a:extLst>
              <a:ext uri="{FF2B5EF4-FFF2-40B4-BE49-F238E27FC236}">
                <a16:creationId xmlns:a16="http://schemas.microsoft.com/office/drawing/2014/main" id="{6DC1ED5F-D8DE-2849-B93F-9E1B41C359F2}"/>
              </a:ext>
            </a:extLst>
          </p:cNvPr>
          <p:cNvSpPr>
            <a:spLocks noGrp="1"/>
          </p:cNvSpPr>
          <p:nvPr>
            <p:ph type="sldNum" sz="quarter" idx="12"/>
          </p:nvPr>
        </p:nvSpPr>
        <p:spPr/>
        <p:txBody>
          <a:bodyPr/>
          <a:lstStyle/>
          <a:p>
            <a:fld id="{E5E4E5AC-0154-2B49-9274-139277FF5202}" type="slidenum">
              <a:rPr lang="en-US"/>
              <a:t>13</a:t>
            </a:fld>
            <a:endParaRPr lang="en-US"/>
          </a:p>
        </p:txBody>
      </p:sp>
      <p:pic>
        <p:nvPicPr>
          <p:cNvPr id="7" name="Picture 6">
            <a:extLst>
              <a:ext uri="{FF2B5EF4-FFF2-40B4-BE49-F238E27FC236}">
                <a16:creationId xmlns:a16="http://schemas.microsoft.com/office/drawing/2014/main" id="{D1F1CC30-15D5-D948-BA2B-C9C91D258920}"/>
              </a:ext>
            </a:extLst>
          </p:cNvPr>
          <p:cNvPicPr>
            <a:picLocks noChangeAspect="1"/>
          </p:cNvPicPr>
          <p:nvPr/>
        </p:nvPicPr>
        <p:blipFill>
          <a:blip r:embed="rId2"/>
          <a:stretch>
            <a:fillRect/>
          </a:stretch>
        </p:blipFill>
        <p:spPr>
          <a:xfrm>
            <a:off x="8543588" y="575353"/>
            <a:ext cx="3797683" cy="2532580"/>
          </a:xfrm>
          <a:prstGeom prst="rect">
            <a:avLst/>
          </a:prstGeom>
        </p:spPr>
      </p:pic>
      <p:pic>
        <p:nvPicPr>
          <p:cNvPr id="2" name="Picture 1">
            <a:extLst>
              <a:ext uri="{FF2B5EF4-FFF2-40B4-BE49-F238E27FC236}">
                <a16:creationId xmlns:a16="http://schemas.microsoft.com/office/drawing/2014/main" id="{574C9F8F-871B-9E4D-9358-7698317CFFD1}"/>
              </a:ext>
            </a:extLst>
          </p:cNvPr>
          <p:cNvPicPr>
            <a:picLocks noChangeAspect="1"/>
          </p:cNvPicPr>
          <p:nvPr/>
        </p:nvPicPr>
        <p:blipFill>
          <a:blip r:embed="rId3"/>
          <a:stretch>
            <a:fillRect/>
          </a:stretch>
        </p:blipFill>
        <p:spPr>
          <a:xfrm>
            <a:off x="8610600" y="3565133"/>
            <a:ext cx="3568700" cy="2273300"/>
          </a:xfrm>
          <a:prstGeom prst="rect">
            <a:avLst/>
          </a:prstGeom>
        </p:spPr>
      </p:pic>
    </p:spTree>
    <p:extLst>
      <p:ext uri="{BB962C8B-B14F-4D97-AF65-F5344CB8AC3E}">
        <p14:creationId xmlns:p14="http://schemas.microsoft.com/office/powerpoint/2010/main" val="16077729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58911E-BE7B-384A-AF54-5830B155EFA0}"/>
              </a:ext>
            </a:extLst>
          </p:cNvPr>
          <p:cNvSpPr>
            <a:spLocks noGrp="1"/>
          </p:cNvSpPr>
          <p:nvPr>
            <p:ph idx="1"/>
          </p:nvPr>
        </p:nvSpPr>
        <p:spPr>
          <a:xfrm>
            <a:off x="636998" y="359596"/>
            <a:ext cx="10839235" cy="6411074"/>
          </a:xfrm>
        </p:spPr>
        <p:txBody>
          <a:bodyPr>
            <a:normAutofit/>
          </a:bodyPr>
          <a:lstStyle/>
          <a:p>
            <a:pPr marL="0" indent="0">
              <a:buNone/>
            </a:pPr>
            <a:r>
              <a:rPr lang="en-US" sz="2900" b="1" i="1">
                <a:solidFill>
                  <a:srgbClr val="1947F4"/>
                </a:solidFill>
                <a:latin typeface="Times New Roman" panose="02020603050405020304" pitchFamily="18" charset="0"/>
                <a:cs typeface="Times New Roman" panose="02020603050405020304" pitchFamily="18" charset="0"/>
              </a:rPr>
              <a:t>(3) Đối với phát triển thương mại dịch vụ</a:t>
            </a:r>
            <a:endParaRPr lang="en-US" sz="2900" b="1">
              <a:solidFill>
                <a:srgbClr val="1947F4"/>
              </a:solidFill>
              <a:latin typeface="Times New Roman" panose="02020603050405020304" pitchFamily="18" charset="0"/>
              <a:cs typeface="Times New Roman" panose="02020603050405020304" pitchFamily="18" charset="0"/>
            </a:endParaRPr>
          </a:p>
          <a:p>
            <a:pPr marL="0" indent="409575" algn="just">
              <a:buNone/>
            </a:pPr>
            <a:r>
              <a:rPr lang="en-US" sz="2900">
                <a:latin typeface="Times New Roman" panose="02020603050405020304" pitchFamily="18" charset="0"/>
                <a:cs typeface="Times New Roman" panose="02020603050405020304" pitchFamily="18" charset="0"/>
              </a:rPr>
              <a:t>- Đại bộ phận các cửa hàng bán lẻ là những cửa hàng nhỏ của các hộ cá thể, phân bố rải rác dọc theo các trục lộ chính và ở một số khu vực dân cư tập trung. </a:t>
            </a:r>
          </a:p>
          <a:p>
            <a:pPr marL="0" indent="409575" algn="just">
              <a:buNone/>
            </a:pPr>
            <a:r>
              <a:rPr lang="en-US" sz="2900">
                <a:latin typeface="Times New Roman" panose="02020603050405020304" pitchFamily="18" charset="0"/>
                <a:cs typeface="Times New Roman" panose="02020603050405020304" pitchFamily="18" charset="0"/>
              </a:rPr>
              <a:t>- Khối lượng lưu chuyển hàng hóa thấp do sức mua của dân cư địa phương hạn chế. Thiếu vắng các hình thức tổ chức thương mại hiện đại, có quy mô lớn.</a:t>
            </a:r>
          </a:p>
          <a:p>
            <a:pPr marL="0" indent="409575" algn="just">
              <a:buNone/>
            </a:pPr>
            <a:r>
              <a:rPr lang="en-US" sz="2900">
                <a:latin typeface="Times New Roman" panose="02020603050405020304" pitchFamily="18" charset="0"/>
                <a:cs typeface="Times New Roman" panose="02020603050405020304" pitchFamily="18" charset="0"/>
              </a:rPr>
              <a:t>- </a:t>
            </a:r>
            <a:r>
              <a:rPr lang="de-DE" sz="2900">
                <a:latin typeface="Times New Roman" panose="02020603050405020304" pitchFamily="18" charset="0"/>
                <a:cs typeface="Times New Roman" panose="02020603050405020304" pitchFamily="18" charset="0"/>
              </a:rPr>
              <a:t>Ngành du lịch chưa khai thác một cách có hiệu quả các tiềm năng, </a:t>
            </a:r>
            <a:r>
              <a:rPr lang="en-US" sz="2900">
                <a:latin typeface="Times New Roman" panose="02020603050405020304" pitchFamily="18" charset="0"/>
                <a:cs typeface="Times New Roman" panose="02020603050405020304" pitchFamily="18" charset="0"/>
              </a:rPr>
              <a:t>lợi thế du lịch của tỉnh.  Chưa liên kết khai thác tốt các tuyến du lịch trong và ngoài tỉnh.  C</a:t>
            </a:r>
            <a:r>
              <a:rPr lang="de-DE" sz="2900">
                <a:latin typeface="Times New Roman" panose="02020603050405020304" pitchFamily="18" charset="0"/>
                <a:cs typeface="Times New Roman" panose="02020603050405020304" pitchFamily="18" charset="0"/>
              </a:rPr>
              <a:t>ác sản phẩm, dịch vụ du lịch nhìn chung vẫn chưa phong phú, và hấp dẫn. </a:t>
            </a:r>
            <a:r>
              <a:rPr lang="en-US" sz="2900">
                <a:latin typeface="Times New Roman" panose="02020603050405020304" pitchFamily="18" charset="0"/>
                <a:cs typeface="Times New Roman" panose="02020603050405020304" pitchFamily="18" charset="0"/>
              </a:rPr>
              <a:t>Kết cấu hạ tầng và cơ sở vật chất kỹ thuật chưa đồng bộ, các cơ sở lưu trú, hệ thống nhà hàng, khách sạn chưa đáp ứng cả về số lượng và chất lượng, nhất là vào những dịp cao điểm hoặc khi tổ chức các sự kiện lớn. </a:t>
            </a:r>
          </a:p>
        </p:txBody>
      </p:sp>
      <p:sp>
        <p:nvSpPr>
          <p:cNvPr id="8" name="Slide Number Placeholder 7">
            <a:extLst>
              <a:ext uri="{FF2B5EF4-FFF2-40B4-BE49-F238E27FC236}">
                <a16:creationId xmlns:a16="http://schemas.microsoft.com/office/drawing/2014/main" id="{6DC1ED5F-D8DE-2849-B93F-9E1B41C359F2}"/>
              </a:ext>
            </a:extLst>
          </p:cNvPr>
          <p:cNvSpPr>
            <a:spLocks noGrp="1"/>
          </p:cNvSpPr>
          <p:nvPr>
            <p:ph type="sldNum" sz="quarter" idx="12"/>
          </p:nvPr>
        </p:nvSpPr>
        <p:spPr/>
        <p:txBody>
          <a:bodyPr/>
          <a:lstStyle/>
          <a:p>
            <a:fld id="{E5E4E5AC-0154-2B49-9274-139277FF5202}" type="slidenum">
              <a:rPr lang="en-US"/>
              <a:t>14</a:t>
            </a:fld>
            <a:endParaRPr lang="en-US"/>
          </a:p>
        </p:txBody>
      </p:sp>
    </p:spTree>
    <p:extLst>
      <p:ext uri="{BB962C8B-B14F-4D97-AF65-F5344CB8AC3E}">
        <p14:creationId xmlns:p14="http://schemas.microsoft.com/office/powerpoint/2010/main" val="18199074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58911E-BE7B-384A-AF54-5830B155EFA0}"/>
              </a:ext>
            </a:extLst>
          </p:cNvPr>
          <p:cNvSpPr>
            <a:spLocks noGrp="1"/>
          </p:cNvSpPr>
          <p:nvPr>
            <p:ph idx="1"/>
          </p:nvPr>
        </p:nvSpPr>
        <p:spPr>
          <a:xfrm>
            <a:off x="636999" y="359596"/>
            <a:ext cx="7654246" cy="6411074"/>
          </a:xfrm>
        </p:spPr>
        <p:txBody>
          <a:bodyPr>
            <a:normAutofit/>
          </a:bodyPr>
          <a:lstStyle/>
          <a:p>
            <a:pPr marL="0" indent="409575" algn="just">
              <a:lnSpc>
                <a:spcPct val="100000"/>
              </a:lnSpc>
              <a:buNone/>
            </a:pPr>
            <a:r>
              <a:rPr lang="en-US" sz="3000" i="1">
                <a:solidFill>
                  <a:srgbClr val="1947F4"/>
                </a:solidFill>
              </a:rPr>
              <a:t>(4)</a:t>
            </a:r>
            <a:r>
              <a:rPr lang="vi-VN" sz="3000" i="1">
                <a:solidFill>
                  <a:srgbClr val="1947F4"/>
                </a:solidFill>
              </a:rPr>
              <a:t> T</a:t>
            </a:r>
            <a:r>
              <a:rPr lang="en-US" sz="3000" i="1">
                <a:solidFill>
                  <a:srgbClr val="1947F4"/>
                </a:solidFill>
              </a:rPr>
              <a:t>rong phát triển lĩnh vực văn hóa – xã hội</a:t>
            </a:r>
            <a:endParaRPr lang="en-US" sz="3000">
              <a:solidFill>
                <a:srgbClr val="1947F4"/>
              </a:solidFill>
            </a:endParaRPr>
          </a:p>
          <a:p>
            <a:pPr marL="0" indent="347663" algn="just">
              <a:buNone/>
            </a:pPr>
            <a:r>
              <a:rPr lang="en-US" sz="3200">
                <a:latin typeface="Times New Roman" panose="02020603050405020304" pitchFamily="18" charset="0"/>
                <a:cs typeface="Times New Roman" panose="02020603050405020304" pitchFamily="18" charset="0"/>
              </a:rPr>
              <a:t>Đầu tư cơ sở vật chất, nhân lực cho ngành y tế, giáo dục chưa đáp ứng yêu cầu. </a:t>
            </a:r>
            <a:r>
              <a:rPr lang="zu-ZA" sz="3200">
                <a:latin typeface="Times New Roman" panose="02020603050405020304" pitchFamily="18" charset="0"/>
                <a:cs typeface="Times New Roman" panose="02020603050405020304" pitchFamily="18" charset="0"/>
              </a:rPr>
              <a:t>Cơ sở vật chất nhiều trường xuống cấp, hư hỏng, chậm được đầu tư nâng cấp, sửa chữa.</a:t>
            </a:r>
          </a:p>
          <a:p>
            <a:pPr marL="0" indent="347663" algn="just">
              <a:buNone/>
            </a:pPr>
            <a:r>
              <a:rPr lang="zu-ZA" sz="3200">
                <a:latin typeface="Times New Roman" panose="02020603050405020304" pitchFamily="18" charset="0"/>
                <a:cs typeface="Times New Roman" panose="02020603050405020304" pitchFamily="18" charset="0"/>
              </a:rPr>
              <a:t>Một số chỉ tiêu về y tế đạt còn thấp, nhất là số bác sĩ trên một vạn dân; hoạt động y tế ngoài công lập đa dạng nhưng chủ yếu là cơ sở nhỏ lẻ, chất lượng dịch vụ chưa cao.</a:t>
            </a:r>
          </a:p>
          <a:p>
            <a:pPr marL="0" indent="347663" algn="just">
              <a:buNone/>
            </a:pPr>
            <a:r>
              <a:rPr lang="en-US" sz="3200">
                <a:latin typeface="Times New Roman" panose="02020603050405020304" pitchFamily="18" charset="0"/>
                <a:cs typeface="Times New Roman" panose="02020603050405020304" pitchFamily="18" charset="0"/>
              </a:rPr>
              <a:t>Hoạt động nghiên cứu, ứng dụng khoa học và công nghệ chưa đi vào chiều sâu, hiệu quả còn thấp.</a:t>
            </a:r>
          </a:p>
        </p:txBody>
      </p:sp>
      <p:sp>
        <p:nvSpPr>
          <p:cNvPr id="8" name="Slide Number Placeholder 7">
            <a:extLst>
              <a:ext uri="{FF2B5EF4-FFF2-40B4-BE49-F238E27FC236}">
                <a16:creationId xmlns:a16="http://schemas.microsoft.com/office/drawing/2014/main" id="{6DC1ED5F-D8DE-2849-B93F-9E1B41C359F2}"/>
              </a:ext>
            </a:extLst>
          </p:cNvPr>
          <p:cNvSpPr>
            <a:spLocks noGrp="1"/>
          </p:cNvSpPr>
          <p:nvPr>
            <p:ph type="sldNum" sz="quarter" idx="12"/>
          </p:nvPr>
        </p:nvSpPr>
        <p:spPr/>
        <p:txBody>
          <a:bodyPr/>
          <a:lstStyle/>
          <a:p>
            <a:fld id="{E5E4E5AC-0154-2B49-9274-139277FF5202}" type="slidenum">
              <a:rPr lang="en-US"/>
              <a:t>15</a:t>
            </a:fld>
            <a:endParaRPr lang="en-US"/>
          </a:p>
        </p:txBody>
      </p:sp>
      <p:pic>
        <p:nvPicPr>
          <p:cNvPr id="2" name="Picture 1">
            <a:extLst>
              <a:ext uri="{FF2B5EF4-FFF2-40B4-BE49-F238E27FC236}">
                <a16:creationId xmlns:a16="http://schemas.microsoft.com/office/drawing/2014/main" id="{61B6D646-9165-6F46-A862-046D89C303DE}"/>
              </a:ext>
            </a:extLst>
          </p:cNvPr>
          <p:cNvPicPr>
            <a:picLocks noChangeAspect="1"/>
          </p:cNvPicPr>
          <p:nvPr/>
        </p:nvPicPr>
        <p:blipFill>
          <a:blip r:embed="rId2"/>
          <a:stretch>
            <a:fillRect/>
          </a:stretch>
        </p:blipFill>
        <p:spPr>
          <a:xfrm>
            <a:off x="8575104" y="637979"/>
            <a:ext cx="3263900" cy="2489200"/>
          </a:xfrm>
          <a:prstGeom prst="rect">
            <a:avLst/>
          </a:prstGeom>
        </p:spPr>
      </p:pic>
      <p:pic>
        <p:nvPicPr>
          <p:cNvPr id="4" name="Picture 3">
            <a:extLst>
              <a:ext uri="{FF2B5EF4-FFF2-40B4-BE49-F238E27FC236}">
                <a16:creationId xmlns:a16="http://schemas.microsoft.com/office/drawing/2014/main" id="{26E81383-BF96-E145-B588-375CD99DA1D5}"/>
              </a:ext>
            </a:extLst>
          </p:cNvPr>
          <p:cNvPicPr>
            <a:picLocks noChangeAspect="1"/>
          </p:cNvPicPr>
          <p:nvPr/>
        </p:nvPicPr>
        <p:blipFill>
          <a:blip r:embed="rId3"/>
          <a:stretch>
            <a:fillRect/>
          </a:stretch>
        </p:blipFill>
        <p:spPr>
          <a:xfrm>
            <a:off x="8610600" y="3266897"/>
            <a:ext cx="3348519" cy="2235200"/>
          </a:xfrm>
          <a:prstGeom prst="rect">
            <a:avLst/>
          </a:prstGeom>
        </p:spPr>
      </p:pic>
    </p:spTree>
    <p:extLst>
      <p:ext uri="{BB962C8B-B14F-4D97-AF65-F5344CB8AC3E}">
        <p14:creationId xmlns:p14="http://schemas.microsoft.com/office/powerpoint/2010/main" val="11442519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58911E-BE7B-384A-AF54-5830B155EFA0}"/>
              </a:ext>
            </a:extLst>
          </p:cNvPr>
          <p:cNvSpPr>
            <a:spLocks noGrp="1"/>
          </p:cNvSpPr>
          <p:nvPr>
            <p:ph idx="1"/>
          </p:nvPr>
        </p:nvSpPr>
        <p:spPr>
          <a:xfrm>
            <a:off x="636999" y="359596"/>
            <a:ext cx="7654246" cy="6411074"/>
          </a:xfrm>
        </p:spPr>
        <p:txBody>
          <a:bodyPr>
            <a:normAutofit/>
          </a:bodyPr>
          <a:lstStyle/>
          <a:p>
            <a:pPr marL="0" indent="0" algn="just">
              <a:lnSpc>
                <a:spcPct val="100000"/>
              </a:lnSpc>
              <a:buNone/>
            </a:pPr>
            <a:r>
              <a:rPr lang="en-US" sz="3000" i="1">
                <a:solidFill>
                  <a:srgbClr val="1947F4"/>
                </a:solidFill>
                <a:latin typeface="Times New Roman" panose="02020603050405020304" pitchFamily="18" charset="0"/>
                <a:cs typeface="Times New Roman" panose="02020603050405020304" pitchFamily="18" charset="0"/>
              </a:rPr>
              <a:t>(4)</a:t>
            </a:r>
            <a:r>
              <a:rPr lang="vi-VN" sz="3000" i="1">
                <a:solidFill>
                  <a:srgbClr val="1947F4"/>
                </a:solidFill>
                <a:latin typeface="Times New Roman" panose="02020603050405020304" pitchFamily="18" charset="0"/>
                <a:cs typeface="Times New Roman" panose="02020603050405020304" pitchFamily="18" charset="0"/>
              </a:rPr>
              <a:t> T</a:t>
            </a:r>
            <a:r>
              <a:rPr lang="en-US" sz="3000" i="1">
                <a:solidFill>
                  <a:srgbClr val="1947F4"/>
                </a:solidFill>
                <a:latin typeface="Times New Roman" panose="02020603050405020304" pitchFamily="18" charset="0"/>
                <a:cs typeface="Times New Roman" panose="02020603050405020304" pitchFamily="18" charset="0"/>
              </a:rPr>
              <a:t>rong phát triển lĩnh vực văn hóa – xã hội</a:t>
            </a:r>
          </a:p>
          <a:p>
            <a:pPr marL="0" indent="409575" algn="just">
              <a:buNone/>
            </a:pPr>
            <a:r>
              <a:rPr lang="en-US" sz="3200">
                <a:latin typeface="Times New Roman" panose="02020603050405020304" pitchFamily="18" charset="0"/>
                <a:cs typeface="Times New Roman" panose="02020603050405020304" pitchFamily="18" charset="0"/>
              </a:rPr>
              <a:t>Văn hóa chưa được đầu tư tương xứng với đầu tư kinh tế;; việc bảo tồn, phát huy giá trị di sản văn hóa đạt hiệu quả chưa cao; hoạt động thể thao thành tích cao chưa bền vững. </a:t>
            </a:r>
          </a:p>
          <a:p>
            <a:pPr marL="0" indent="409575" algn="just">
              <a:buNone/>
            </a:pPr>
            <a:r>
              <a:rPr lang="en-US" sz="3200">
                <a:latin typeface="Times New Roman" panose="02020603050405020304" pitchFamily="18" charset="0"/>
                <a:cs typeface="Times New Roman" panose="02020603050405020304" pitchFamily="18" charset="0"/>
              </a:rPr>
              <a:t>Công tác đào tạo nghề và giải quyết việc làm cho người lao động chưa đáp ứng được yêu cầu đặt ra. Tỉ lệ người dân trong độ tuổi lao động tham gia bảo hiểm xã hội còn thấp. </a:t>
            </a:r>
          </a:p>
          <a:p>
            <a:pPr marL="0" indent="409575" algn="just">
              <a:buNone/>
            </a:pPr>
            <a:r>
              <a:rPr lang="en-US" sz="3200">
                <a:latin typeface="Times New Roman" panose="02020603050405020304" pitchFamily="18" charset="0"/>
                <a:cs typeface="Times New Roman" panose="02020603050405020304" pitchFamily="18" charset="0"/>
              </a:rPr>
              <a:t>Công tác giảm nghèo chưa thực sự bền vững; tỉ lệ hộ nghèo vẫn còn cao, nhất là vùng đồng bào dân tộc thiểu số. </a:t>
            </a:r>
          </a:p>
          <a:p>
            <a:pPr marL="0" indent="0" algn="just">
              <a:lnSpc>
                <a:spcPct val="100000"/>
              </a:lnSpc>
              <a:buNone/>
            </a:pPr>
            <a:endParaRPr lang="en-US" sz="3000">
              <a:solidFill>
                <a:srgbClr val="1947F4"/>
              </a:solidFill>
              <a:latin typeface="Times New Roman" panose="02020603050405020304" pitchFamily="18" charset="0"/>
              <a:cs typeface="Times New Roman" panose="02020603050405020304" pitchFamily="18" charset="0"/>
            </a:endParaRPr>
          </a:p>
        </p:txBody>
      </p:sp>
      <p:sp>
        <p:nvSpPr>
          <p:cNvPr id="8" name="Slide Number Placeholder 7">
            <a:extLst>
              <a:ext uri="{FF2B5EF4-FFF2-40B4-BE49-F238E27FC236}">
                <a16:creationId xmlns:a16="http://schemas.microsoft.com/office/drawing/2014/main" id="{6DC1ED5F-D8DE-2849-B93F-9E1B41C359F2}"/>
              </a:ext>
            </a:extLst>
          </p:cNvPr>
          <p:cNvSpPr>
            <a:spLocks noGrp="1"/>
          </p:cNvSpPr>
          <p:nvPr>
            <p:ph type="sldNum" sz="quarter" idx="12"/>
          </p:nvPr>
        </p:nvSpPr>
        <p:spPr/>
        <p:txBody>
          <a:bodyPr/>
          <a:lstStyle/>
          <a:p>
            <a:fld id="{E5E4E5AC-0154-2B49-9274-139277FF5202}" type="slidenum">
              <a:rPr lang="en-US"/>
              <a:t>16</a:t>
            </a:fld>
            <a:endParaRPr lang="en-US"/>
          </a:p>
        </p:txBody>
      </p:sp>
      <p:pic>
        <p:nvPicPr>
          <p:cNvPr id="6" name="Picture 5">
            <a:extLst>
              <a:ext uri="{FF2B5EF4-FFF2-40B4-BE49-F238E27FC236}">
                <a16:creationId xmlns:a16="http://schemas.microsoft.com/office/drawing/2014/main" id="{4447F629-6B3D-DC4D-B293-D7C99A4F7644}"/>
              </a:ext>
            </a:extLst>
          </p:cNvPr>
          <p:cNvPicPr>
            <a:picLocks noChangeAspect="1"/>
          </p:cNvPicPr>
          <p:nvPr/>
        </p:nvPicPr>
        <p:blipFill>
          <a:blip r:embed="rId2"/>
          <a:stretch>
            <a:fillRect/>
          </a:stretch>
        </p:blipFill>
        <p:spPr>
          <a:xfrm>
            <a:off x="8492232" y="1130160"/>
            <a:ext cx="3492500" cy="2324100"/>
          </a:xfrm>
          <a:prstGeom prst="rect">
            <a:avLst/>
          </a:prstGeom>
        </p:spPr>
      </p:pic>
      <p:pic>
        <p:nvPicPr>
          <p:cNvPr id="7" name="Picture 6">
            <a:extLst>
              <a:ext uri="{FF2B5EF4-FFF2-40B4-BE49-F238E27FC236}">
                <a16:creationId xmlns:a16="http://schemas.microsoft.com/office/drawing/2014/main" id="{B1552007-C689-4D4F-9472-3DEE0DC5AFFE}"/>
              </a:ext>
            </a:extLst>
          </p:cNvPr>
          <p:cNvPicPr>
            <a:picLocks noChangeAspect="1"/>
          </p:cNvPicPr>
          <p:nvPr/>
        </p:nvPicPr>
        <p:blipFill>
          <a:blip r:embed="rId3"/>
          <a:stretch>
            <a:fillRect/>
          </a:stretch>
        </p:blipFill>
        <p:spPr>
          <a:xfrm>
            <a:off x="8536682" y="3540948"/>
            <a:ext cx="3505200" cy="2324100"/>
          </a:xfrm>
          <a:prstGeom prst="rect">
            <a:avLst/>
          </a:prstGeom>
        </p:spPr>
      </p:pic>
    </p:spTree>
    <p:extLst>
      <p:ext uri="{BB962C8B-B14F-4D97-AF65-F5344CB8AC3E}">
        <p14:creationId xmlns:p14="http://schemas.microsoft.com/office/powerpoint/2010/main" val="2206041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58911E-BE7B-384A-AF54-5830B155EFA0}"/>
              </a:ext>
            </a:extLst>
          </p:cNvPr>
          <p:cNvSpPr>
            <a:spLocks noGrp="1"/>
          </p:cNvSpPr>
          <p:nvPr>
            <p:ph idx="1"/>
          </p:nvPr>
        </p:nvSpPr>
        <p:spPr>
          <a:xfrm>
            <a:off x="560797" y="154115"/>
            <a:ext cx="7586609" cy="6411074"/>
          </a:xfrm>
        </p:spPr>
        <p:txBody>
          <a:bodyPr>
            <a:noAutofit/>
          </a:bodyPr>
          <a:lstStyle/>
          <a:p>
            <a:pPr marL="0" indent="409575" algn="just">
              <a:lnSpc>
                <a:spcPct val="110000"/>
              </a:lnSpc>
              <a:buNone/>
            </a:pPr>
            <a:r>
              <a:rPr lang="af-ZA" sz="2900" b="1">
                <a:solidFill>
                  <a:srgbClr val="1947F4"/>
                </a:solidFill>
                <a:latin typeface="Times New Roman" panose="02020603050405020304" pitchFamily="18" charset="0"/>
                <a:cs typeface="Times New Roman" panose="02020603050405020304" pitchFamily="18" charset="0"/>
              </a:rPr>
              <a:t>2. Cơ hội và thách thức</a:t>
            </a:r>
            <a:r>
              <a:rPr lang="vi-VN" sz="2900" b="1">
                <a:solidFill>
                  <a:srgbClr val="1947F4"/>
                </a:solidFill>
              </a:rPr>
              <a:t> cho quá trình phát triển tỉnh Đắk Nông trong giai đoạn tới</a:t>
            </a:r>
            <a:endParaRPr lang="af-ZA" sz="2900" b="1">
              <a:solidFill>
                <a:srgbClr val="1947F4"/>
              </a:solidFill>
              <a:latin typeface="Times New Roman" panose="02020603050405020304" pitchFamily="18" charset="0"/>
              <a:cs typeface="Times New Roman" panose="02020603050405020304" pitchFamily="18" charset="0"/>
            </a:endParaRPr>
          </a:p>
          <a:p>
            <a:pPr marL="0" indent="409575" algn="just">
              <a:lnSpc>
                <a:spcPct val="110000"/>
              </a:lnSpc>
              <a:buNone/>
            </a:pPr>
            <a:r>
              <a:rPr lang="af-ZA" sz="2900" b="1">
                <a:solidFill>
                  <a:srgbClr val="1947F4"/>
                </a:solidFill>
                <a:latin typeface="Times New Roman" panose="02020603050405020304" pitchFamily="18" charset="0"/>
                <a:cs typeface="Times New Roman" panose="02020603050405020304" pitchFamily="18" charset="0"/>
              </a:rPr>
              <a:t>2.1. Cơ hội</a:t>
            </a:r>
          </a:p>
          <a:p>
            <a:pPr marL="0" indent="409575" algn="just">
              <a:buNone/>
            </a:pPr>
            <a:r>
              <a:rPr lang="vi-VN" sz="2900" i="1">
                <a:latin typeface="Times New Roman" panose="02020603050405020304" pitchFamily="18" charset="0"/>
                <a:cs typeface="Times New Roman" panose="02020603050405020304" pitchFamily="18" charset="0"/>
              </a:rPr>
              <a:t>Thứ nhất</a:t>
            </a:r>
            <a:r>
              <a:rPr lang="vi-VN" sz="2900">
                <a:latin typeface="Times New Roman" panose="02020603050405020304" pitchFamily="18" charset="0"/>
                <a:cs typeface="Times New Roman" panose="02020603050405020304" pitchFamily="18" charset="0"/>
              </a:rPr>
              <a:t>, Việt Nam đã hội nhập quốc tế ngày càng sâu rộng, có quan hệ ngoại giao, kinh tế với gần 200 quốc gia và vùng lãnh thổ và đã ký nhiều hiệp định thương mại tự do song phương, đa phương sẽ tiếp tục mở ra cơ hội cho Việt Nam nói chung và Đắk Nông nói riêng tiếp tục phát triển.</a:t>
            </a:r>
            <a:endParaRPr lang="en-US" sz="2900">
              <a:latin typeface="Times New Roman" panose="02020603050405020304" pitchFamily="18" charset="0"/>
              <a:cs typeface="Times New Roman" panose="02020603050405020304" pitchFamily="18" charset="0"/>
            </a:endParaRPr>
          </a:p>
          <a:p>
            <a:pPr marL="0" indent="409575" algn="just">
              <a:buNone/>
            </a:pPr>
            <a:r>
              <a:rPr lang="vi-VN" sz="2900" i="1">
                <a:latin typeface="Times New Roman" panose="02020603050405020304" pitchFamily="18" charset="0"/>
                <a:cs typeface="Times New Roman" panose="02020603050405020304" pitchFamily="18" charset="0"/>
              </a:rPr>
              <a:t>Thứ hai</a:t>
            </a:r>
            <a:r>
              <a:rPr lang="vi-VN" sz="2900">
                <a:latin typeface="Times New Roman" panose="02020603050405020304" pitchFamily="18" charset="0"/>
                <a:cs typeface="Times New Roman" panose="02020603050405020304" pitchFamily="18" charset="0"/>
              </a:rPr>
              <a:t>, CMCN 4.0 đem lại cho nước ta, trong đó có tỉnh Đắk Nông một vận hội mới tận dụng những lợi thế, các cơ hội tiếp cận các công nghệ hiện đại, từ đó có thể giải quyết các vấn đề về kinh tế - xã hội và môi trường.</a:t>
            </a:r>
            <a:endParaRPr lang="en-US" sz="290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6A01EEAD-2610-454B-A264-1C5A1256C41D}"/>
              </a:ext>
            </a:extLst>
          </p:cNvPr>
          <p:cNvPicPr>
            <a:picLocks noChangeAspect="1"/>
          </p:cNvPicPr>
          <p:nvPr/>
        </p:nvPicPr>
        <p:blipFill>
          <a:blip r:embed="rId2"/>
          <a:stretch>
            <a:fillRect/>
          </a:stretch>
        </p:blipFill>
        <p:spPr>
          <a:xfrm>
            <a:off x="8408042" y="201845"/>
            <a:ext cx="3492500" cy="1215989"/>
          </a:xfrm>
          <a:prstGeom prst="rect">
            <a:avLst/>
          </a:prstGeom>
        </p:spPr>
      </p:pic>
      <p:pic>
        <p:nvPicPr>
          <p:cNvPr id="7" name="Picture 6">
            <a:extLst>
              <a:ext uri="{FF2B5EF4-FFF2-40B4-BE49-F238E27FC236}">
                <a16:creationId xmlns:a16="http://schemas.microsoft.com/office/drawing/2014/main" id="{B3237B26-91C4-484A-8FF6-C472EDCA6FAB}"/>
              </a:ext>
            </a:extLst>
          </p:cNvPr>
          <p:cNvPicPr>
            <a:picLocks noChangeAspect="1"/>
          </p:cNvPicPr>
          <p:nvPr/>
        </p:nvPicPr>
        <p:blipFill>
          <a:blip r:embed="rId3"/>
          <a:stretch>
            <a:fillRect/>
          </a:stretch>
        </p:blipFill>
        <p:spPr>
          <a:xfrm>
            <a:off x="8537824" y="1695306"/>
            <a:ext cx="3536307" cy="2070100"/>
          </a:xfrm>
          <a:prstGeom prst="rect">
            <a:avLst/>
          </a:prstGeom>
        </p:spPr>
      </p:pic>
      <p:pic>
        <p:nvPicPr>
          <p:cNvPr id="8" name="Picture 7">
            <a:extLst>
              <a:ext uri="{FF2B5EF4-FFF2-40B4-BE49-F238E27FC236}">
                <a16:creationId xmlns:a16="http://schemas.microsoft.com/office/drawing/2014/main" id="{024993D2-319B-934C-B15E-CBB965557FD1}"/>
              </a:ext>
            </a:extLst>
          </p:cNvPr>
          <p:cNvPicPr>
            <a:picLocks noChangeAspect="1"/>
          </p:cNvPicPr>
          <p:nvPr/>
        </p:nvPicPr>
        <p:blipFill>
          <a:blip r:embed="rId4"/>
          <a:stretch>
            <a:fillRect/>
          </a:stretch>
        </p:blipFill>
        <p:spPr>
          <a:xfrm>
            <a:off x="8537823" y="4042878"/>
            <a:ext cx="3536307" cy="2133600"/>
          </a:xfrm>
          <a:prstGeom prst="rect">
            <a:avLst/>
          </a:prstGeom>
        </p:spPr>
      </p:pic>
      <p:sp>
        <p:nvSpPr>
          <p:cNvPr id="9" name="Slide Number Placeholder 8">
            <a:extLst>
              <a:ext uri="{FF2B5EF4-FFF2-40B4-BE49-F238E27FC236}">
                <a16:creationId xmlns:a16="http://schemas.microsoft.com/office/drawing/2014/main" id="{E47D511D-ACED-8A43-A8FE-F0B5AC877BB9}"/>
              </a:ext>
            </a:extLst>
          </p:cNvPr>
          <p:cNvSpPr>
            <a:spLocks noGrp="1"/>
          </p:cNvSpPr>
          <p:nvPr>
            <p:ph type="sldNum" sz="quarter" idx="12"/>
          </p:nvPr>
        </p:nvSpPr>
        <p:spPr/>
        <p:txBody>
          <a:bodyPr/>
          <a:lstStyle/>
          <a:p>
            <a:fld id="{E5E4E5AC-0154-2B49-9274-139277FF5202}" type="slidenum">
              <a:rPr lang="en-US"/>
              <a:t>17</a:t>
            </a:fld>
            <a:endParaRPr lang="en-US"/>
          </a:p>
        </p:txBody>
      </p:sp>
    </p:spTree>
    <p:extLst>
      <p:ext uri="{BB962C8B-B14F-4D97-AF65-F5344CB8AC3E}">
        <p14:creationId xmlns:p14="http://schemas.microsoft.com/office/powerpoint/2010/main" val="355353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58911E-BE7B-384A-AF54-5830B155EFA0}"/>
              </a:ext>
            </a:extLst>
          </p:cNvPr>
          <p:cNvSpPr>
            <a:spLocks noGrp="1"/>
          </p:cNvSpPr>
          <p:nvPr>
            <p:ph idx="1"/>
          </p:nvPr>
        </p:nvSpPr>
        <p:spPr>
          <a:xfrm>
            <a:off x="560797" y="328773"/>
            <a:ext cx="7586609" cy="6411074"/>
          </a:xfrm>
        </p:spPr>
        <p:txBody>
          <a:bodyPr>
            <a:noAutofit/>
          </a:bodyPr>
          <a:lstStyle/>
          <a:p>
            <a:pPr marL="0" indent="0" algn="just">
              <a:lnSpc>
                <a:spcPct val="110000"/>
              </a:lnSpc>
              <a:buNone/>
            </a:pPr>
            <a:r>
              <a:rPr lang="af-ZA" sz="3000" b="1">
                <a:solidFill>
                  <a:srgbClr val="1947F4"/>
                </a:solidFill>
                <a:latin typeface="Times New Roman" panose="02020603050405020304" pitchFamily="18" charset="0"/>
                <a:cs typeface="Times New Roman" panose="02020603050405020304" pitchFamily="18" charset="0"/>
              </a:rPr>
              <a:t>2.1. Cơ hội</a:t>
            </a:r>
          </a:p>
          <a:p>
            <a:pPr marL="0" indent="347663" algn="just">
              <a:lnSpc>
                <a:spcPct val="100000"/>
              </a:lnSpc>
              <a:buNone/>
            </a:pPr>
            <a:r>
              <a:rPr lang="vi-VN" i="1">
                <a:latin typeface="Times New Roman" panose="02020603050405020304" pitchFamily="18" charset="0"/>
                <a:cs typeface="Times New Roman" panose="02020603050405020304" pitchFamily="18" charset="0"/>
              </a:rPr>
              <a:t>Thứ ba</a:t>
            </a:r>
            <a:r>
              <a:rPr lang="vi-VN">
                <a:latin typeface="Times New Roman" panose="02020603050405020304" pitchFamily="18" charset="0"/>
                <a:cs typeface="Times New Roman" panose="02020603050405020304" pitchFamily="18" charset="0"/>
              </a:rPr>
              <a:t>, xu thế dịch chuyển dòng vốn FDI đã và đang diễn ra, ngày càng thể hiện rõ nét hơn từ khi có đại dịch Covid-19. Các tập đoàn đa quốc gia muốn dịch chuyển đầu tư từ Trung Quốc sang các nước châu Á khác như Indonesia, Malaysia, Ấn Độ, Việt Nam, Thái Lan, Philippines… </a:t>
            </a:r>
          </a:p>
          <a:p>
            <a:pPr marL="0" indent="347663" algn="just">
              <a:lnSpc>
                <a:spcPct val="100000"/>
              </a:lnSpc>
              <a:buNone/>
            </a:pPr>
            <a:r>
              <a:rPr lang="vi-VN" i="1">
                <a:latin typeface="Times New Roman" panose="02020603050405020304" pitchFamily="18" charset="0"/>
                <a:cs typeface="Times New Roman" panose="02020603050405020304" pitchFamily="18" charset="0"/>
              </a:rPr>
              <a:t>Thứ tư</a:t>
            </a:r>
            <a:r>
              <a:rPr lang="vi-VN">
                <a:latin typeface="Times New Roman" panose="02020603050405020304" pitchFamily="18" charset="0"/>
                <a:cs typeface="Times New Roman" panose="02020603050405020304" pitchFamily="18" charset="0"/>
              </a:rPr>
              <a:t>, Đắk Nông nằm trong khu vực Tam giác phát triển CLV, nằm trên tuyến đường Hồ Chí Minh nối liền Bắc-Nam, có 2 cửa khẩu quốc gia Đắk Puer, Bu Prăng. Đây là cơ hội thuận lợi cho giao lưu kinh tế, văn hóa xã hội của tỉnh Đắk Nông với các tỉnh, thành phố trong cả nước và các nước trong khu vực.</a:t>
            </a:r>
            <a:endParaRPr lang="en-US">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6A01EEAD-2610-454B-A264-1C5A1256C41D}"/>
              </a:ext>
            </a:extLst>
          </p:cNvPr>
          <p:cNvPicPr>
            <a:picLocks noChangeAspect="1"/>
          </p:cNvPicPr>
          <p:nvPr/>
        </p:nvPicPr>
        <p:blipFill>
          <a:blip r:embed="rId2"/>
          <a:stretch>
            <a:fillRect/>
          </a:stretch>
        </p:blipFill>
        <p:spPr>
          <a:xfrm>
            <a:off x="8408042" y="201845"/>
            <a:ext cx="3492500" cy="1215989"/>
          </a:xfrm>
          <a:prstGeom prst="rect">
            <a:avLst/>
          </a:prstGeom>
        </p:spPr>
      </p:pic>
      <p:pic>
        <p:nvPicPr>
          <p:cNvPr id="2" name="Picture 1">
            <a:extLst>
              <a:ext uri="{FF2B5EF4-FFF2-40B4-BE49-F238E27FC236}">
                <a16:creationId xmlns:a16="http://schemas.microsoft.com/office/drawing/2014/main" id="{3B28F09A-1015-9B45-8E70-352B0FE344DA}"/>
              </a:ext>
            </a:extLst>
          </p:cNvPr>
          <p:cNvPicPr>
            <a:picLocks noChangeAspect="1"/>
          </p:cNvPicPr>
          <p:nvPr/>
        </p:nvPicPr>
        <p:blipFill>
          <a:blip r:embed="rId3"/>
          <a:stretch>
            <a:fillRect/>
          </a:stretch>
        </p:blipFill>
        <p:spPr>
          <a:xfrm>
            <a:off x="8408042" y="1560815"/>
            <a:ext cx="3651250" cy="2133600"/>
          </a:xfrm>
          <a:prstGeom prst="rect">
            <a:avLst/>
          </a:prstGeom>
        </p:spPr>
      </p:pic>
      <p:pic>
        <p:nvPicPr>
          <p:cNvPr id="4" name="Picture 3">
            <a:extLst>
              <a:ext uri="{FF2B5EF4-FFF2-40B4-BE49-F238E27FC236}">
                <a16:creationId xmlns:a16="http://schemas.microsoft.com/office/drawing/2014/main" id="{17235055-924E-E141-AA6A-E842A46E5BF2}"/>
              </a:ext>
            </a:extLst>
          </p:cNvPr>
          <p:cNvPicPr>
            <a:picLocks noChangeAspect="1"/>
          </p:cNvPicPr>
          <p:nvPr/>
        </p:nvPicPr>
        <p:blipFill>
          <a:blip r:embed="rId4"/>
          <a:stretch>
            <a:fillRect/>
          </a:stretch>
        </p:blipFill>
        <p:spPr>
          <a:xfrm>
            <a:off x="8391417" y="3694415"/>
            <a:ext cx="3667875" cy="2880904"/>
          </a:xfrm>
          <a:prstGeom prst="rect">
            <a:avLst/>
          </a:prstGeom>
        </p:spPr>
      </p:pic>
      <p:sp>
        <p:nvSpPr>
          <p:cNvPr id="5" name="Slide Number Placeholder 4">
            <a:extLst>
              <a:ext uri="{FF2B5EF4-FFF2-40B4-BE49-F238E27FC236}">
                <a16:creationId xmlns:a16="http://schemas.microsoft.com/office/drawing/2014/main" id="{F9FE30AF-DE66-3041-9CAE-C3F00EA933D7}"/>
              </a:ext>
            </a:extLst>
          </p:cNvPr>
          <p:cNvSpPr>
            <a:spLocks noGrp="1"/>
          </p:cNvSpPr>
          <p:nvPr>
            <p:ph type="sldNum" sz="quarter" idx="12"/>
          </p:nvPr>
        </p:nvSpPr>
        <p:spPr/>
        <p:txBody>
          <a:bodyPr/>
          <a:lstStyle/>
          <a:p>
            <a:fld id="{E5E4E5AC-0154-2B49-9274-139277FF5202}" type="slidenum">
              <a:rPr lang="en-US"/>
              <a:t>18</a:t>
            </a:fld>
            <a:endParaRPr lang="en-US"/>
          </a:p>
        </p:txBody>
      </p:sp>
    </p:spTree>
    <p:extLst>
      <p:ext uri="{BB962C8B-B14F-4D97-AF65-F5344CB8AC3E}">
        <p14:creationId xmlns:p14="http://schemas.microsoft.com/office/powerpoint/2010/main" val="25651017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C647C-B66F-CC4A-B89D-4C8BD94C083F}"/>
              </a:ext>
            </a:extLst>
          </p:cNvPr>
          <p:cNvSpPr>
            <a:spLocks noGrp="1"/>
          </p:cNvSpPr>
          <p:nvPr>
            <p:ph type="title"/>
          </p:nvPr>
        </p:nvSpPr>
        <p:spPr>
          <a:xfrm>
            <a:off x="924261" y="137477"/>
            <a:ext cx="10515600" cy="1325563"/>
          </a:xfrm>
        </p:spPr>
        <p:txBody>
          <a:bodyPr/>
          <a:lstStyle/>
          <a:p>
            <a:pPr algn="ctr"/>
            <a:r>
              <a:rPr lang="en-US" b="1" u="sng">
                <a:solidFill>
                  <a:srgbClr val="1947F4"/>
                </a:solidFill>
                <a:latin typeface="Times New Roman" panose="02020603050405020304" pitchFamily="18" charset="0"/>
                <a:cs typeface="Times New Roman" panose="02020603050405020304" pitchFamily="18" charset="0"/>
              </a:rPr>
              <a:t>Nội dung</a:t>
            </a:r>
          </a:p>
        </p:txBody>
      </p:sp>
      <p:sp>
        <p:nvSpPr>
          <p:cNvPr id="3" name="Content Placeholder 2">
            <a:extLst>
              <a:ext uri="{FF2B5EF4-FFF2-40B4-BE49-F238E27FC236}">
                <a16:creationId xmlns:a16="http://schemas.microsoft.com/office/drawing/2014/main" id="{D2EED0E1-90DC-A44C-A4A7-40BCB76D5A0E}"/>
              </a:ext>
            </a:extLst>
          </p:cNvPr>
          <p:cNvSpPr>
            <a:spLocks noGrp="1"/>
          </p:cNvSpPr>
          <p:nvPr>
            <p:ph idx="1"/>
          </p:nvPr>
        </p:nvSpPr>
        <p:spPr>
          <a:xfrm>
            <a:off x="513708" y="1420015"/>
            <a:ext cx="11322121" cy="5195944"/>
          </a:xfrm>
        </p:spPr>
        <p:txBody>
          <a:bodyPr>
            <a:noAutofit/>
          </a:bodyPr>
          <a:lstStyle/>
          <a:p>
            <a:pPr marL="0" indent="409575" algn="just">
              <a:lnSpc>
                <a:spcPct val="100000"/>
              </a:lnSpc>
              <a:buNone/>
            </a:pPr>
            <a:r>
              <a:rPr lang="vi-VN" sz="3200" b="1">
                <a:solidFill>
                  <a:srgbClr val="1947F4"/>
                </a:solidFill>
                <a:latin typeface="+mj-lt"/>
              </a:rPr>
              <a:t>1. Thực trạng phát triển kinh tế - xã hội Đắk Nông giai đoạn 2011 -  2020</a:t>
            </a:r>
            <a:endParaRPr lang="en-US" sz="3200" b="1">
              <a:solidFill>
                <a:srgbClr val="1947F4"/>
              </a:solidFill>
              <a:latin typeface="+mj-lt"/>
            </a:endParaRPr>
          </a:p>
          <a:p>
            <a:pPr marL="0" indent="409575" algn="just">
              <a:lnSpc>
                <a:spcPct val="100000"/>
              </a:lnSpc>
              <a:buNone/>
            </a:pPr>
            <a:r>
              <a:rPr lang="vi-VN" sz="3200" b="1">
                <a:solidFill>
                  <a:srgbClr val="1947F4"/>
                </a:solidFill>
                <a:latin typeface="+mj-lt"/>
              </a:rPr>
              <a:t>2. Cơ hội và thách thức cho quá trình phát triển tỉnh Đắk Nông trong giai đoạn tới</a:t>
            </a:r>
            <a:endParaRPr lang="en-US" sz="3200" b="1">
              <a:solidFill>
                <a:srgbClr val="1947F4"/>
              </a:solidFill>
              <a:latin typeface="+mj-lt"/>
            </a:endParaRPr>
          </a:p>
          <a:p>
            <a:pPr marL="0" indent="409575" algn="just">
              <a:lnSpc>
                <a:spcPct val="100000"/>
              </a:lnSpc>
              <a:buNone/>
            </a:pPr>
            <a:r>
              <a:rPr lang="en-US" sz="3200" b="1">
                <a:solidFill>
                  <a:srgbClr val="1947F4"/>
                </a:solidFill>
                <a:latin typeface="+mj-lt"/>
              </a:rPr>
              <a:t>3</a:t>
            </a:r>
            <a:r>
              <a:rPr lang="vi-VN" sz="3200" b="1">
                <a:solidFill>
                  <a:srgbClr val="1947F4"/>
                </a:solidFill>
                <a:latin typeface="+mj-lt"/>
              </a:rPr>
              <a:t>. Mục tiêu </a:t>
            </a:r>
            <a:r>
              <a:rPr lang="en-US" sz="3200" b="1">
                <a:solidFill>
                  <a:srgbClr val="1947F4"/>
                </a:solidFill>
                <a:latin typeface="+mj-lt"/>
              </a:rPr>
              <a:t>và mô hình </a:t>
            </a:r>
            <a:r>
              <a:rPr lang="vi-VN" sz="3200" b="1">
                <a:solidFill>
                  <a:srgbClr val="1947F4"/>
                </a:solidFill>
                <a:latin typeface="+mj-lt"/>
              </a:rPr>
              <a:t>phát triển tỉnh đến năm 2030 và tầm nhìn đến năm 2050</a:t>
            </a:r>
          </a:p>
          <a:p>
            <a:pPr marL="0" indent="409575" algn="just">
              <a:lnSpc>
                <a:spcPct val="100000"/>
              </a:lnSpc>
              <a:buNone/>
            </a:pPr>
            <a:r>
              <a:rPr lang="vi-VN" sz="3200" b="1">
                <a:solidFill>
                  <a:srgbClr val="1947F4"/>
                </a:solidFill>
                <a:latin typeface="+mj-lt"/>
              </a:rPr>
              <a:t>4. C</a:t>
            </a:r>
            <a:r>
              <a:rPr lang="en-US" sz="3200" b="1">
                <a:solidFill>
                  <a:srgbClr val="1947F4"/>
                </a:solidFill>
                <a:latin typeface="+mj-lt"/>
              </a:rPr>
              <a:t>ác nhiệm vụ trọng tâm cần giải quyết và các khâu đột phá </a:t>
            </a:r>
          </a:p>
          <a:p>
            <a:pPr marL="0" indent="409575">
              <a:lnSpc>
                <a:spcPct val="100000"/>
              </a:lnSpc>
              <a:buNone/>
            </a:pPr>
            <a:endParaRPr lang="en-US">
              <a:solidFill>
                <a:srgbClr val="1947F4"/>
              </a:solidFill>
              <a:latin typeface="+mj-lt"/>
            </a:endParaRPr>
          </a:p>
        </p:txBody>
      </p:sp>
      <p:sp>
        <p:nvSpPr>
          <p:cNvPr id="4" name="Slide Number Placeholder 3">
            <a:extLst>
              <a:ext uri="{FF2B5EF4-FFF2-40B4-BE49-F238E27FC236}">
                <a16:creationId xmlns:a16="http://schemas.microsoft.com/office/drawing/2014/main" id="{8A2A8798-9D22-3A4F-ADB9-D29B2E8700D5}"/>
              </a:ext>
            </a:extLst>
          </p:cNvPr>
          <p:cNvSpPr>
            <a:spLocks noGrp="1"/>
          </p:cNvSpPr>
          <p:nvPr>
            <p:ph type="sldNum" sz="quarter" idx="12"/>
          </p:nvPr>
        </p:nvSpPr>
        <p:spPr/>
        <p:txBody>
          <a:bodyPr/>
          <a:lstStyle/>
          <a:p>
            <a:fld id="{E5E4E5AC-0154-2B49-9274-139277FF5202}" type="slidenum">
              <a:rPr lang="en-US"/>
              <a:t>1</a:t>
            </a:fld>
            <a:endParaRPr lang="en-US"/>
          </a:p>
        </p:txBody>
      </p:sp>
    </p:spTree>
    <p:extLst>
      <p:ext uri="{BB962C8B-B14F-4D97-AF65-F5344CB8AC3E}">
        <p14:creationId xmlns:p14="http://schemas.microsoft.com/office/powerpoint/2010/main" val="25102089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58911E-BE7B-384A-AF54-5830B155EFA0}"/>
              </a:ext>
            </a:extLst>
          </p:cNvPr>
          <p:cNvSpPr>
            <a:spLocks noGrp="1"/>
          </p:cNvSpPr>
          <p:nvPr>
            <p:ph idx="1"/>
          </p:nvPr>
        </p:nvSpPr>
        <p:spPr>
          <a:xfrm>
            <a:off x="560797" y="328773"/>
            <a:ext cx="7586609" cy="6411074"/>
          </a:xfrm>
        </p:spPr>
        <p:txBody>
          <a:bodyPr>
            <a:noAutofit/>
          </a:bodyPr>
          <a:lstStyle/>
          <a:p>
            <a:pPr marL="9525" indent="400050" algn="just">
              <a:lnSpc>
                <a:spcPct val="110000"/>
              </a:lnSpc>
              <a:buNone/>
            </a:pPr>
            <a:r>
              <a:rPr lang="af-ZA" sz="3000" b="1">
                <a:solidFill>
                  <a:srgbClr val="1947F4"/>
                </a:solidFill>
                <a:latin typeface="Times New Roman" panose="02020603050405020304" pitchFamily="18" charset="0"/>
                <a:cs typeface="Times New Roman" panose="02020603050405020304" pitchFamily="18" charset="0"/>
              </a:rPr>
              <a:t>2.1. Cơ hội</a:t>
            </a:r>
          </a:p>
          <a:p>
            <a:pPr marL="9525" indent="400050" algn="just">
              <a:lnSpc>
                <a:spcPct val="100000"/>
              </a:lnSpc>
              <a:buNone/>
            </a:pPr>
            <a:r>
              <a:rPr lang="vi-VN" sz="3000" i="1">
                <a:latin typeface="Times New Roman" panose="02020603050405020304" pitchFamily="18" charset="0"/>
                <a:cs typeface="Times New Roman" panose="02020603050405020304" pitchFamily="18" charset="0"/>
              </a:rPr>
              <a:t>Thứ năm, </a:t>
            </a:r>
            <a:r>
              <a:rPr lang="vi-VN" sz="3000">
                <a:latin typeface="Times New Roman" panose="02020603050405020304" pitchFamily="18" charset="0"/>
                <a:cs typeface="Times New Roman" panose="02020603050405020304" pitchFamily="18" charset="0"/>
              </a:rPr>
              <a:t>nằm ở khu vực miền núi Tây Nguyên, Đắk Nông được hưởng nhiều chính sách ưu tiên từ trung ương, các dự án tài trợ của các tổ chức phi chính phủ và viện trợ từ các nước phát triển trên thế giới để phát triển KT-XH. </a:t>
            </a:r>
            <a:endParaRPr lang="en-US" sz="3000">
              <a:latin typeface="Times New Roman" panose="02020603050405020304" pitchFamily="18" charset="0"/>
              <a:cs typeface="Times New Roman" panose="02020603050405020304" pitchFamily="18" charset="0"/>
            </a:endParaRPr>
          </a:p>
          <a:p>
            <a:pPr marL="9525" indent="400050" algn="just">
              <a:lnSpc>
                <a:spcPct val="100000"/>
              </a:lnSpc>
              <a:buNone/>
            </a:pPr>
            <a:r>
              <a:rPr lang="vi-VN" sz="3000" i="1">
                <a:latin typeface="Times New Roman" panose="02020603050405020304" pitchFamily="18" charset="0"/>
                <a:cs typeface="Times New Roman" panose="02020603050405020304" pitchFamily="18" charset="0"/>
              </a:rPr>
              <a:t>Thứ sáu</a:t>
            </a:r>
            <a:r>
              <a:rPr lang="vi-VN" sz="3000">
                <a:latin typeface="Times New Roman" panose="02020603050405020304" pitchFamily="18" charset="0"/>
                <a:cs typeface="Times New Roman" panose="02020603050405020304" pitchFamily="18" charset="0"/>
              </a:rPr>
              <a:t>, giá nguyên vật liệu trên thế giới có chiều hướng tăng khi nền kinh tế các nước phục hồi sau dịch bệnh, đặc biệt là giá Alumin. Đây là cơ hội để mở rộng phát triển khai thác bô xít và các ngành công nghiệp Alumin, công nghiệp nhôm, sau nhôm và các dịch vụ hỗ trợ</a:t>
            </a:r>
            <a:endParaRPr lang="en-US" sz="3000">
              <a:latin typeface="Times New Roman" panose="02020603050405020304" pitchFamily="18" charset="0"/>
              <a:cs typeface="Times New Roman" panose="02020603050405020304" pitchFamily="18" charset="0"/>
            </a:endParaRPr>
          </a:p>
          <a:p>
            <a:pPr marL="9525" indent="400050" algn="just">
              <a:lnSpc>
                <a:spcPct val="100000"/>
              </a:lnSpc>
              <a:buNone/>
            </a:pPr>
            <a:endParaRPr lang="en-US" sz="300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6A01EEAD-2610-454B-A264-1C5A1256C41D}"/>
              </a:ext>
            </a:extLst>
          </p:cNvPr>
          <p:cNvPicPr>
            <a:picLocks noChangeAspect="1"/>
          </p:cNvPicPr>
          <p:nvPr/>
        </p:nvPicPr>
        <p:blipFill>
          <a:blip r:embed="rId2"/>
          <a:stretch>
            <a:fillRect/>
          </a:stretch>
        </p:blipFill>
        <p:spPr>
          <a:xfrm>
            <a:off x="8408042" y="201845"/>
            <a:ext cx="3492500" cy="1215989"/>
          </a:xfrm>
          <a:prstGeom prst="rect">
            <a:avLst/>
          </a:prstGeom>
        </p:spPr>
      </p:pic>
      <p:pic>
        <p:nvPicPr>
          <p:cNvPr id="5" name="Picture 4">
            <a:extLst>
              <a:ext uri="{FF2B5EF4-FFF2-40B4-BE49-F238E27FC236}">
                <a16:creationId xmlns:a16="http://schemas.microsoft.com/office/drawing/2014/main" id="{F9A8B2B7-B4CD-EC48-A553-5C6AD337912B}"/>
              </a:ext>
            </a:extLst>
          </p:cNvPr>
          <p:cNvPicPr>
            <a:picLocks noChangeAspect="1"/>
          </p:cNvPicPr>
          <p:nvPr/>
        </p:nvPicPr>
        <p:blipFill>
          <a:blip r:embed="rId3"/>
          <a:stretch>
            <a:fillRect/>
          </a:stretch>
        </p:blipFill>
        <p:spPr>
          <a:xfrm>
            <a:off x="8391417" y="1417834"/>
            <a:ext cx="3505200" cy="2311400"/>
          </a:xfrm>
          <a:prstGeom prst="rect">
            <a:avLst/>
          </a:prstGeom>
        </p:spPr>
      </p:pic>
      <p:pic>
        <p:nvPicPr>
          <p:cNvPr id="7" name="Picture 6">
            <a:extLst>
              <a:ext uri="{FF2B5EF4-FFF2-40B4-BE49-F238E27FC236}">
                <a16:creationId xmlns:a16="http://schemas.microsoft.com/office/drawing/2014/main" id="{E228A38E-01A9-6E43-B57C-4066E1BBFB9D}"/>
              </a:ext>
            </a:extLst>
          </p:cNvPr>
          <p:cNvPicPr>
            <a:picLocks noChangeAspect="1"/>
          </p:cNvPicPr>
          <p:nvPr/>
        </p:nvPicPr>
        <p:blipFill>
          <a:blip r:embed="rId4"/>
          <a:stretch>
            <a:fillRect/>
          </a:stretch>
        </p:blipFill>
        <p:spPr>
          <a:xfrm>
            <a:off x="8408042" y="3986373"/>
            <a:ext cx="3797683" cy="2532580"/>
          </a:xfrm>
          <a:prstGeom prst="rect">
            <a:avLst/>
          </a:prstGeom>
        </p:spPr>
      </p:pic>
      <p:sp>
        <p:nvSpPr>
          <p:cNvPr id="8" name="Slide Number Placeholder 7">
            <a:extLst>
              <a:ext uri="{FF2B5EF4-FFF2-40B4-BE49-F238E27FC236}">
                <a16:creationId xmlns:a16="http://schemas.microsoft.com/office/drawing/2014/main" id="{6EE028CE-D185-3D4C-8552-238907EBBF35}"/>
              </a:ext>
            </a:extLst>
          </p:cNvPr>
          <p:cNvSpPr>
            <a:spLocks noGrp="1"/>
          </p:cNvSpPr>
          <p:nvPr>
            <p:ph type="sldNum" sz="quarter" idx="12"/>
          </p:nvPr>
        </p:nvSpPr>
        <p:spPr/>
        <p:txBody>
          <a:bodyPr/>
          <a:lstStyle/>
          <a:p>
            <a:fld id="{E5E4E5AC-0154-2B49-9274-139277FF5202}" type="slidenum">
              <a:rPr lang="en-US"/>
              <a:t>19</a:t>
            </a:fld>
            <a:endParaRPr lang="en-US"/>
          </a:p>
        </p:txBody>
      </p:sp>
    </p:spTree>
    <p:extLst>
      <p:ext uri="{BB962C8B-B14F-4D97-AF65-F5344CB8AC3E}">
        <p14:creationId xmlns:p14="http://schemas.microsoft.com/office/powerpoint/2010/main" val="16373707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58911E-BE7B-384A-AF54-5830B155EFA0}"/>
              </a:ext>
            </a:extLst>
          </p:cNvPr>
          <p:cNvSpPr>
            <a:spLocks noGrp="1"/>
          </p:cNvSpPr>
          <p:nvPr>
            <p:ph idx="1"/>
          </p:nvPr>
        </p:nvSpPr>
        <p:spPr>
          <a:xfrm>
            <a:off x="560797" y="328773"/>
            <a:ext cx="7586609" cy="6411074"/>
          </a:xfrm>
        </p:spPr>
        <p:txBody>
          <a:bodyPr>
            <a:noAutofit/>
          </a:bodyPr>
          <a:lstStyle/>
          <a:p>
            <a:pPr marL="9525" indent="276225" algn="just">
              <a:lnSpc>
                <a:spcPct val="110000"/>
              </a:lnSpc>
              <a:buNone/>
            </a:pPr>
            <a:r>
              <a:rPr lang="af-ZA" sz="3000" b="1">
                <a:solidFill>
                  <a:srgbClr val="1947F4"/>
                </a:solidFill>
                <a:latin typeface="Times New Roman" panose="02020603050405020304" pitchFamily="18" charset="0"/>
                <a:cs typeface="Times New Roman" panose="02020603050405020304" pitchFamily="18" charset="0"/>
              </a:rPr>
              <a:t>2.1. Cơ hội</a:t>
            </a:r>
          </a:p>
          <a:p>
            <a:pPr marL="9525" indent="276225" algn="just">
              <a:buNone/>
            </a:pPr>
            <a:r>
              <a:rPr lang="vi-VN" sz="3000" i="1">
                <a:latin typeface="Times New Roman" panose="02020603050405020304" pitchFamily="18" charset="0"/>
                <a:cs typeface="Times New Roman" panose="02020603050405020304" pitchFamily="18" charset="0"/>
              </a:rPr>
              <a:t>Thứ bảy</a:t>
            </a:r>
            <a:r>
              <a:rPr lang="vi-VN" sz="3000">
                <a:latin typeface="Times New Roman" panose="02020603050405020304" pitchFamily="18" charset="0"/>
                <a:cs typeface="Times New Roman" panose="02020603050405020304" pitchFamily="18" charset="0"/>
              </a:rPr>
              <a:t>, phát triển nông nghiệp ứng dụng công nghệ cao đang nằm trong định hướng ưu tiên phát triển của cả nước. Nông nghiệp ứng dụng công nghệ cao đang được Đảng và Nhà nước quan tâm và có những chính sách đặc biệt ưu đãi. </a:t>
            </a:r>
          </a:p>
          <a:p>
            <a:pPr marL="9525" indent="276225" algn="just">
              <a:buNone/>
            </a:pPr>
            <a:r>
              <a:rPr lang="vi-VN" sz="3000" i="1">
                <a:latin typeface="Times New Roman" panose="02020603050405020304" pitchFamily="18" charset="0"/>
                <a:cs typeface="Times New Roman" panose="02020603050405020304" pitchFamily="18" charset="0"/>
              </a:rPr>
              <a:t>Thứ tám</a:t>
            </a:r>
            <a:r>
              <a:rPr lang="vi-VN" sz="3000">
                <a:latin typeface="Times New Roman" panose="02020603050405020304" pitchFamily="18" charset="0"/>
                <a:cs typeface="Times New Roman" panose="02020603050405020304" pitchFamily="18" charset="0"/>
              </a:rPr>
              <a:t>, hiện nay đang có làn sóng các nhà đầu tư Nhật Bản, Hàn Quốc chuyển từ việc nhập khẩu sang sản xuất nguồn nguyên liệu nông sản để đảm bảo vấn đề an toàn thực phẩm. Điều này mở ra cơ hội lớn cho tỉnh trong việc thu hút các dự án trong lĩnh vực nông nghiệp từ các nhà đầu tư Nhật Bản, Hàn Quốc.</a:t>
            </a:r>
            <a:endParaRPr lang="en-US" sz="300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6A01EEAD-2610-454B-A264-1C5A1256C41D}"/>
              </a:ext>
            </a:extLst>
          </p:cNvPr>
          <p:cNvPicPr>
            <a:picLocks noChangeAspect="1"/>
          </p:cNvPicPr>
          <p:nvPr/>
        </p:nvPicPr>
        <p:blipFill>
          <a:blip r:embed="rId2"/>
          <a:stretch>
            <a:fillRect/>
          </a:stretch>
        </p:blipFill>
        <p:spPr>
          <a:xfrm>
            <a:off x="8408042" y="201845"/>
            <a:ext cx="3492500" cy="1215989"/>
          </a:xfrm>
          <a:prstGeom prst="rect">
            <a:avLst/>
          </a:prstGeom>
        </p:spPr>
      </p:pic>
      <p:pic>
        <p:nvPicPr>
          <p:cNvPr id="2" name="Picture 1">
            <a:extLst>
              <a:ext uri="{FF2B5EF4-FFF2-40B4-BE49-F238E27FC236}">
                <a16:creationId xmlns:a16="http://schemas.microsoft.com/office/drawing/2014/main" id="{E87249E6-BD69-614E-9D79-C795BBB42878}"/>
              </a:ext>
            </a:extLst>
          </p:cNvPr>
          <p:cNvPicPr>
            <a:picLocks noChangeAspect="1"/>
          </p:cNvPicPr>
          <p:nvPr/>
        </p:nvPicPr>
        <p:blipFill>
          <a:blip r:embed="rId3"/>
          <a:stretch>
            <a:fillRect/>
          </a:stretch>
        </p:blipFill>
        <p:spPr>
          <a:xfrm>
            <a:off x="8551881" y="1317803"/>
            <a:ext cx="3492500" cy="2699392"/>
          </a:xfrm>
          <a:prstGeom prst="rect">
            <a:avLst/>
          </a:prstGeom>
        </p:spPr>
      </p:pic>
      <p:pic>
        <p:nvPicPr>
          <p:cNvPr id="4" name="Picture 3">
            <a:extLst>
              <a:ext uri="{FF2B5EF4-FFF2-40B4-BE49-F238E27FC236}">
                <a16:creationId xmlns:a16="http://schemas.microsoft.com/office/drawing/2014/main" id="{59F4F175-2EA8-A442-ABC3-041525185905}"/>
              </a:ext>
            </a:extLst>
          </p:cNvPr>
          <p:cNvPicPr>
            <a:picLocks noChangeAspect="1"/>
          </p:cNvPicPr>
          <p:nvPr/>
        </p:nvPicPr>
        <p:blipFill>
          <a:blip r:embed="rId4"/>
          <a:stretch>
            <a:fillRect/>
          </a:stretch>
        </p:blipFill>
        <p:spPr>
          <a:xfrm>
            <a:off x="8551880" y="4017195"/>
            <a:ext cx="3447079" cy="2305835"/>
          </a:xfrm>
          <a:prstGeom prst="rect">
            <a:avLst/>
          </a:prstGeom>
        </p:spPr>
      </p:pic>
      <p:sp>
        <p:nvSpPr>
          <p:cNvPr id="8" name="Slide Number Placeholder 7">
            <a:extLst>
              <a:ext uri="{FF2B5EF4-FFF2-40B4-BE49-F238E27FC236}">
                <a16:creationId xmlns:a16="http://schemas.microsoft.com/office/drawing/2014/main" id="{DC6E6703-8AB2-EF41-8ABF-2A4152F5704C}"/>
              </a:ext>
            </a:extLst>
          </p:cNvPr>
          <p:cNvSpPr>
            <a:spLocks noGrp="1"/>
          </p:cNvSpPr>
          <p:nvPr>
            <p:ph type="sldNum" sz="quarter" idx="12"/>
          </p:nvPr>
        </p:nvSpPr>
        <p:spPr/>
        <p:txBody>
          <a:bodyPr/>
          <a:lstStyle/>
          <a:p>
            <a:fld id="{E5E4E5AC-0154-2B49-9274-139277FF5202}" type="slidenum">
              <a:rPr lang="en-US"/>
              <a:t>20</a:t>
            </a:fld>
            <a:endParaRPr lang="en-US"/>
          </a:p>
        </p:txBody>
      </p:sp>
    </p:spTree>
    <p:extLst>
      <p:ext uri="{BB962C8B-B14F-4D97-AF65-F5344CB8AC3E}">
        <p14:creationId xmlns:p14="http://schemas.microsoft.com/office/powerpoint/2010/main" val="42580864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58911E-BE7B-384A-AF54-5830B155EFA0}"/>
              </a:ext>
            </a:extLst>
          </p:cNvPr>
          <p:cNvSpPr>
            <a:spLocks noGrp="1"/>
          </p:cNvSpPr>
          <p:nvPr>
            <p:ph idx="1"/>
          </p:nvPr>
        </p:nvSpPr>
        <p:spPr>
          <a:xfrm>
            <a:off x="560797" y="328773"/>
            <a:ext cx="7586609" cy="6411074"/>
          </a:xfrm>
        </p:spPr>
        <p:txBody>
          <a:bodyPr>
            <a:noAutofit/>
          </a:bodyPr>
          <a:lstStyle/>
          <a:p>
            <a:pPr marL="0" indent="409575" algn="just">
              <a:lnSpc>
                <a:spcPct val="110000"/>
              </a:lnSpc>
              <a:buNone/>
            </a:pPr>
            <a:r>
              <a:rPr lang="af-ZA" sz="2900" b="1">
                <a:solidFill>
                  <a:srgbClr val="1947F4"/>
                </a:solidFill>
                <a:latin typeface="Times New Roman" panose="02020603050405020304" pitchFamily="18" charset="0"/>
                <a:cs typeface="Times New Roman" panose="02020603050405020304" pitchFamily="18" charset="0"/>
              </a:rPr>
              <a:t>2.2. Thách thức</a:t>
            </a:r>
          </a:p>
          <a:p>
            <a:pPr marL="0" indent="409575" algn="just">
              <a:buNone/>
            </a:pPr>
            <a:r>
              <a:rPr lang="vi-VN" sz="2900" i="1">
                <a:latin typeface="Times New Roman" panose="02020603050405020304" pitchFamily="18" charset="0"/>
                <a:cs typeface="Times New Roman" panose="02020603050405020304" pitchFamily="18" charset="0"/>
              </a:rPr>
              <a:t>Thứ nhất, </a:t>
            </a:r>
            <a:r>
              <a:rPr lang="vi-VN" sz="2900">
                <a:latin typeface="Times New Roman" panose="02020603050405020304" pitchFamily="18" charset="0"/>
                <a:cs typeface="Times New Roman" panose="02020603050405020304" pitchFamily="18" charset="0"/>
              </a:rPr>
              <a:t>tình hình chính trị - xã hội của thế giới và khu vực còn tiềm ẩn nhiều bất ổn, các cuộc chiến tranh thương mại ảnh hưởng tới phát triển kinh tế xã hội. Tình hình sản xuất, kinh doanh trong nước gặp nhiều khó khăn do dịch bệnh, thị trường tiêu thụ trong và ngoài nước giảm nên khó khăn trong kêu gọi đầu tư và tiêu thụ hàng hóa của tỉnh.  </a:t>
            </a:r>
            <a:endParaRPr lang="en-US" sz="2900">
              <a:latin typeface="Times New Roman" panose="02020603050405020304" pitchFamily="18" charset="0"/>
              <a:cs typeface="Times New Roman" panose="02020603050405020304" pitchFamily="18" charset="0"/>
            </a:endParaRPr>
          </a:p>
          <a:p>
            <a:pPr marL="0" indent="409575" algn="just">
              <a:buNone/>
            </a:pPr>
            <a:r>
              <a:rPr lang="vi-VN" sz="2900" i="1">
                <a:latin typeface="Times New Roman" panose="02020603050405020304" pitchFamily="18" charset="0"/>
                <a:cs typeface="Times New Roman" panose="02020603050405020304" pitchFamily="18" charset="0"/>
              </a:rPr>
              <a:t>Thứ hai</a:t>
            </a:r>
            <a:r>
              <a:rPr lang="vi-VN" sz="2900">
                <a:latin typeface="Times New Roman" panose="02020603050405020304" pitchFamily="18" charset="0"/>
                <a:cs typeface="Times New Roman" panose="02020603050405020304" pitchFamily="18" charset="0"/>
              </a:rPr>
              <a:t>, hội nhập quốc tế ngày càng sâu rộng sẽ đặt doanh nghiệp Việt Nam trước thách thức phải cạnh tranh quyết liệt với các doanh nghiệp, các sản phẩm hàng hóa của nước ngoài. Trong khi các doanh nghiệp Đắk Nông phổ biến là doanh nghiệp nhỏ và vừa.</a:t>
            </a:r>
            <a:endParaRPr lang="af-ZA" sz="2900" b="1">
              <a:solidFill>
                <a:srgbClr val="1947F4"/>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21139654-0781-AA4C-A11A-6B30626953D4}"/>
              </a:ext>
            </a:extLst>
          </p:cNvPr>
          <p:cNvPicPr>
            <a:picLocks noChangeAspect="1"/>
          </p:cNvPicPr>
          <p:nvPr/>
        </p:nvPicPr>
        <p:blipFill>
          <a:blip r:embed="rId2"/>
          <a:stretch>
            <a:fillRect/>
          </a:stretch>
        </p:blipFill>
        <p:spPr>
          <a:xfrm>
            <a:off x="8250148" y="0"/>
            <a:ext cx="3810000" cy="1692953"/>
          </a:xfrm>
          <a:prstGeom prst="rect">
            <a:avLst/>
          </a:prstGeom>
        </p:spPr>
      </p:pic>
      <p:pic>
        <p:nvPicPr>
          <p:cNvPr id="7" name="Picture 6">
            <a:extLst>
              <a:ext uri="{FF2B5EF4-FFF2-40B4-BE49-F238E27FC236}">
                <a16:creationId xmlns:a16="http://schemas.microsoft.com/office/drawing/2014/main" id="{EFC34B3B-F4CD-D347-98AF-7381FC0A2C82}"/>
              </a:ext>
            </a:extLst>
          </p:cNvPr>
          <p:cNvPicPr>
            <a:picLocks noChangeAspect="1"/>
          </p:cNvPicPr>
          <p:nvPr/>
        </p:nvPicPr>
        <p:blipFill>
          <a:blip r:embed="rId3"/>
          <a:stretch>
            <a:fillRect/>
          </a:stretch>
        </p:blipFill>
        <p:spPr>
          <a:xfrm>
            <a:off x="8250148" y="1775431"/>
            <a:ext cx="3656673" cy="2231490"/>
          </a:xfrm>
          <a:prstGeom prst="rect">
            <a:avLst/>
          </a:prstGeom>
        </p:spPr>
      </p:pic>
      <p:pic>
        <p:nvPicPr>
          <p:cNvPr id="8" name="Picture 7">
            <a:extLst>
              <a:ext uri="{FF2B5EF4-FFF2-40B4-BE49-F238E27FC236}">
                <a16:creationId xmlns:a16="http://schemas.microsoft.com/office/drawing/2014/main" id="{5D0C035D-D715-D342-91FD-173D2B6FF771}"/>
              </a:ext>
            </a:extLst>
          </p:cNvPr>
          <p:cNvPicPr>
            <a:picLocks noChangeAspect="1"/>
          </p:cNvPicPr>
          <p:nvPr/>
        </p:nvPicPr>
        <p:blipFill>
          <a:blip r:embed="rId4"/>
          <a:stretch>
            <a:fillRect/>
          </a:stretch>
        </p:blipFill>
        <p:spPr>
          <a:xfrm>
            <a:off x="8198421" y="4099389"/>
            <a:ext cx="3708400" cy="2390525"/>
          </a:xfrm>
          <a:prstGeom prst="rect">
            <a:avLst/>
          </a:prstGeom>
        </p:spPr>
      </p:pic>
      <p:sp>
        <p:nvSpPr>
          <p:cNvPr id="9" name="Slide Number Placeholder 8">
            <a:extLst>
              <a:ext uri="{FF2B5EF4-FFF2-40B4-BE49-F238E27FC236}">
                <a16:creationId xmlns:a16="http://schemas.microsoft.com/office/drawing/2014/main" id="{DEE197AA-5B15-D845-8A54-871B40890DD0}"/>
              </a:ext>
            </a:extLst>
          </p:cNvPr>
          <p:cNvSpPr>
            <a:spLocks noGrp="1"/>
          </p:cNvSpPr>
          <p:nvPr>
            <p:ph type="sldNum" sz="quarter" idx="12"/>
          </p:nvPr>
        </p:nvSpPr>
        <p:spPr/>
        <p:txBody>
          <a:bodyPr/>
          <a:lstStyle/>
          <a:p>
            <a:fld id="{E5E4E5AC-0154-2B49-9274-139277FF5202}" type="slidenum">
              <a:rPr lang="en-US"/>
              <a:t>21</a:t>
            </a:fld>
            <a:endParaRPr lang="en-US"/>
          </a:p>
        </p:txBody>
      </p:sp>
    </p:spTree>
    <p:extLst>
      <p:ext uri="{BB962C8B-B14F-4D97-AF65-F5344CB8AC3E}">
        <p14:creationId xmlns:p14="http://schemas.microsoft.com/office/powerpoint/2010/main" val="27965977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58911E-BE7B-384A-AF54-5830B155EFA0}"/>
              </a:ext>
            </a:extLst>
          </p:cNvPr>
          <p:cNvSpPr>
            <a:spLocks noGrp="1"/>
          </p:cNvSpPr>
          <p:nvPr>
            <p:ph idx="1"/>
          </p:nvPr>
        </p:nvSpPr>
        <p:spPr>
          <a:xfrm>
            <a:off x="560797" y="328773"/>
            <a:ext cx="7586609" cy="6411074"/>
          </a:xfrm>
        </p:spPr>
        <p:txBody>
          <a:bodyPr>
            <a:noAutofit/>
          </a:bodyPr>
          <a:lstStyle/>
          <a:p>
            <a:pPr marL="0" indent="409575" algn="just">
              <a:lnSpc>
                <a:spcPct val="110000"/>
              </a:lnSpc>
              <a:buNone/>
            </a:pPr>
            <a:r>
              <a:rPr lang="af-ZA" sz="3200" b="1">
                <a:solidFill>
                  <a:srgbClr val="1947F4"/>
                </a:solidFill>
                <a:latin typeface="Times New Roman" panose="02020603050405020304" pitchFamily="18" charset="0"/>
                <a:cs typeface="Times New Roman" panose="02020603050405020304" pitchFamily="18" charset="0"/>
              </a:rPr>
              <a:t>2.2. Thách thức</a:t>
            </a:r>
          </a:p>
          <a:p>
            <a:pPr marL="0" indent="409575" algn="just">
              <a:buNone/>
            </a:pPr>
            <a:r>
              <a:rPr lang="vi-VN" sz="3200" i="1">
                <a:latin typeface="Times New Roman" panose="02020603050405020304" pitchFamily="18" charset="0"/>
                <a:cs typeface="Times New Roman" panose="02020603050405020304" pitchFamily="18" charset="0"/>
              </a:rPr>
              <a:t>Thứ ba</a:t>
            </a:r>
            <a:r>
              <a:rPr lang="vi-VN" sz="3200">
                <a:latin typeface="Times New Roman" panose="02020603050405020304" pitchFamily="18" charset="0"/>
                <a:cs typeface="Times New Roman" panose="02020603050405020304" pitchFamily="18" charset="0"/>
              </a:rPr>
              <a:t>, cuộc cách mạng công nghiệp lần thứ tư đặt ra những thách thức trong phát triển. Đòi hỏi nguồn nhân lực chất lượng cao, hệ thống kết cấu hạ tầng đồng bộ, hệ thống thể chế đáp ứng kịp yêu cầu đổi mới mạnh mẽ của CMCN 4.0</a:t>
            </a:r>
          </a:p>
          <a:p>
            <a:pPr marL="0" indent="409575" algn="just">
              <a:buNone/>
            </a:pPr>
            <a:r>
              <a:rPr lang="vi-VN" sz="3200" i="1">
                <a:latin typeface="Times New Roman" panose="02020603050405020304" pitchFamily="18" charset="0"/>
                <a:cs typeface="Times New Roman" panose="02020603050405020304" pitchFamily="18" charset="0"/>
              </a:rPr>
              <a:t>Thứ tư</a:t>
            </a:r>
            <a:r>
              <a:rPr lang="vi-VN" sz="3200">
                <a:latin typeface="Times New Roman" panose="02020603050405020304" pitchFamily="18" charset="0"/>
                <a:cs typeface="Times New Roman" panose="02020603050405020304" pitchFamily="18" charset="0"/>
              </a:rPr>
              <a:t>, địa chính trị của khu vực Tây Nguyên nói chung và Đắk Nông nói riêng vẫn còn khá phức tạp, những nguy cơ tiềm ẩn có thể diễn ra và tác động đến phát triển KT-XH trong thời gian tới. </a:t>
            </a:r>
            <a:endParaRPr lang="af-ZA" sz="3200" b="1">
              <a:solidFill>
                <a:srgbClr val="1947F4"/>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21139654-0781-AA4C-A11A-6B30626953D4}"/>
              </a:ext>
            </a:extLst>
          </p:cNvPr>
          <p:cNvPicPr>
            <a:picLocks noChangeAspect="1"/>
          </p:cNvPicPr>
          <p:nvPr/>
        </p:nvPicPr>
        <p:blipFill>
          <a:blip r:embed="rId2"/>
          <a:stretch>
            <a:fillRect/>
          </a:stretch>
        </p:blipFill>
        <p:spPr>
          <a:xfrm>
            <a:off x="8250148" y="0"/>
            <a:ext cx="3810000" cy="1692953"/>
          </a:xfrm>
          <a:prstGeom prst="rect">
            <a:avLst/>
          </a:prstGeom>
        </p:spPr>
      </p:pic>
      <p:pic>
        <p:nvPicPr>
          <p:cNvPr id="2" name="Picture 1">
            <a:extLst>
              <a:ext uri="{FF2B5EF4-FFF2-40B4-BE49-F238E27FC236}">
                <a16:creationId xmlns:a16="http://schemas.microsoft.com/office/drawing/2014/main" id="{5CD14671-96D4-DF4E-B31B-B792A21588B3}"/>
              </a:ext>
            </a:extLst>
          </p:cNvPr>
          <p:cNvPicPr>
            <a:picLocks noChangeAspect="1"/>
          </p:cNvPicPr>
          <p:nvPr/>
        </p:nvPicPr>
        <p:blipFill>
          <a:blip r:embed="rId3"/>
          <a:stretch>
            <a:fillRect/>
          </a:stretch>
        </p:blipFill>
        <p:spPr>
          <a:xfrm>
            <a:off x="8250148" y="1692953"/>
            <a:ext cx="3810000" cy="2166849"/>
          </a:xfrm>
          <a:prstGeom prst="rect">
            <a:avLst/>
          </a:prstGeom>
        </p:spPr>
      </p:pic>
      <p:pic>
        <p:nvPicPr>
          <p:cNvPr id="4" name="Picture 3">
            <a:extLst>
              <a:ext uri="{FF2B5EF4-FFF2-40B4-BE49-F238E27FC236}">
                <a16:creationId xmlns:a16="http://schemas.microsoft.com/office/drawing/2014/main" id="{CE710927-B0AF-1F49-AE86-6D0153FD2C6B}"/>
              </a:ext>
            </a:extLst>
          </p:cNvPr>
          <p:cNvPicPr>
            <a:picLocks noChangeAspect="1"/>
          </p:cNvPicPr>
          <p:nvPr/>
        </p:nvPicPr>
        <p:blipFill>
          <a:blip r:embed="rId4"/>
          <a:stretch>
            <a:fillRect/>
          </a:stretch>
        </p:blipFill>
        <p:spPr>
          <a:xfrm>
            <a:off x="8250148" y="3859802"/>
            <a:ext cx="3810000" cy="2501900"/>
          </a:xfrm>
          <a:prstGeom prst="rect">
            <a:avLst/>
          </a:prstGeom>
        </p:spPr>
      </p:pic>
      <p:sp>
        <p:nvSpPr>
          <p:cNvPr id="6" name="Slide Number Placeholder 5">
            <a:extLst>
              <a:ext uri="{FF2B5EF4-FFF2-40B4-BE49-F238E27FC236}">
                <a16:creationId xmlns:a16="http://schemas.microsoft.com/office/drawing/2014/main" id="{2F11C804-E874-8342-8775-59E77900062F}"/>
              </a:ext>
            </a:extLst>
          </p:cNvPr>
          <p:cNvSpPr>
            <a:spLocks noGrp="1"/>
          </p:cNvSpPr>
          <p:nvPr>
            <p:ph type="sldNum" sz="quarter" idx="12"/>
          </p:nvPr>
        </p:nvSpPr>
        <p:spPr/>
        <p:txBody>
          <a:bodyPr/>
          <a:lstStyle/>
          <a:p>
            <a:fld id="{E5E4E5AC-0154-2B49-9274-139277FF5202}" type="slidenum">
              <a:rPr lang="en-US"/>
              <a:t>22</a:t>
            </a:fld>
            <a:endParaRPr lang="en-US"/>
          </a:p>
        </p:txBody>
      </p:sp>
    </p:spTree>
    <p:extLst>
      <p:ext uri="{BB962C8B-B14F-4D97-AF65-F5344CB8AC3E}">
        <p14:creationId xmlns:p14="http://schemas.microsoft.com/office/powerpoint/2010/main" val="251486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58911E-BE7B-384A-AF54-5830B155EFA0}"/>
              </a:ext>
            </a:extLst>
          </p:cNvPr>
          <p:cNvSpPr>
            <a:spLocks noGrp="1"/>
          </p:cNvSpPr>
          <p:nvPr>
            <p:ph idx="1"/>
          </p:nvPr>
        </p:nvSpPr>
        <p:spPr>
          <a:xfrm>
            <a:off x="560797" y="328773"/>
            <a:ext cx="7586609" cy="6411074"/>
          </a:xfrm>
        </p:spPr>
        <p:txBody>
          <a:bodyPr>
            <a:noAutofit/>
          </a:bodyPr>
          <a:lstStyle/>
          <a:p>
            <a:pPr marL="0" indent="460375" algn="just">
              <a:lnSpc>
                <a:spcPct val="110000"/>
              </a:lnSpc>
              <a:buNone/>
            </a:pPr>
            <a:r>
              <a:rPr lang="af-ZA" sz="3000" b="1">
                <a:solidFill>
                  <a:srgbClr val="1947F4"/>
                </a:solidFill>
                <a:latin typeface="Times New Roman" panose="02020603050405020304" pitchFamily="18" charset="0"/>
                <a:cs typeface="Times New Roman" panose="02020603050405020304" pitchFamily="18" charset="0"/>
              </a:rPr>
              <a:t>2.2. Thách thức</a:t>
            </a:r>
          </a:p>
          <a:p>
            <a:pPr marL="0" indent="460375" algn="just">
              <a:buNone/>
            </a:pPr>
            <a:r>
              <a:rPr lang="vi-VN" i="1">
                <a:latin typeface="Times New Roman" panose="02020603050405020304" pitchFamily="18" charset="0"/>
                <a:cs typeface="Times New Roman" panose="02020603050405020304" pitchFamily="18" charset="0"/>
              </a:rPr>
              <a:t>Thứ năm</a:t>
            </a:r>
            <a:r>
              <a:rPr lang="vi-VN">
                <a:latin typeface="Times New Roman" panose="02020603050405020304" pitchFamily="18" charset="0"/>
                <a:cs typeface="Times New Roman" panose="02020603050405020304" pitchFamily="18" charset="0"/>
              </a:rPr>
              <a:t>, thách thức do những tác động của thiên tai, biến đổi khí hậu, môi trường, dịch bệnh. Những năm vừa qua, thời tiết ở khu vực Tây Nguyên có nhiều diễn biến thất thường, nắng nóng ngày càng nhiều hơn, nền nhiệt độ cũng ngày càng cao hơn. Đại dịch Covid ngày càng phức tạp</a:t>
            </a:r>
          </a:p>
          <a:p>
            <a:pPr marL="0" indent="460375" algn="just">
              <a:buNone/>
            </a:pPr>
            <a:r>
              <a:rPr lang="vi-VN" i="1">
                <a:latin typeface="Times New Roman" panose="02020603050405020304" pitchFamily="18" charset="0"/>
                <a:cs typeface="Times New Roman" panose="02020603050405020304" pitchFamily="18" charset="0"/>
              </a:rPr>
              <a:t>Thứ sáu</a:t>
            </a:r>
            <a:r>
              <a:rPr lang="vi-VN">
                <a:latin typeface="Times New Roman" panose="02020603050405020304" pitchFamily="18" charset="0"/>
                <a:cs typeface="Times New Roman" panose="02020603050405020304" pitchFamily="18" charset="0"/>
              </a:rPr>
              <a:t>, khi mới tách tỉnh làn sóng di dân từ các địa phương khác về Đắk Nông là rất lớn nên phần lớn đất đai bị dân xâm canh, khai hoang, phá rừng. Việc đền bù, giải phóng mặt bằng để giao đất cho nhà đầu tư gặp nhiều khó khăn. Đây là một trong những thách thức lớn của tỉnh để tạo môi trường sản xuất, kinh doanh an toàn cho nhà đầu tư.</a:t>
            </a:r>
            <a:endParaRPr lang="en-US">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21139654-0781-AA4C-A11A-6B30626953D4}"/>
              </a:ext>
            </a:extLst>
          </p:cNvPr>
          <p:cNvPicPr>
            <a:picLocks noChangeAspect="1"/>
          </p:cNvPicPr>
          <p:nvPr/>
        </p:nvPicPr>
        <p:blipFill>
          <a:blip r:embed="rId2"/>
          <a:stretch>
            <a:fillRect/>
          </a:stretch>
        </p:blipFill>
        <p:spPr>
          <a:xfrm>
            <a:off x="8250148" y="0"/>
            <a:ext cx="3810000" cy="1692953"/>
          </a:xfrm>
          <a:prstGeom prst="rect">
            <a:avLst/>
          </a:prstGeom>
        </p:spPr>
      </p:pic>
      <p:pic>
        <p:nvPicPr>
          <p:cNvPr id="6" name="Picture 5">
            <a:extLst>
              <a:ext uri="{FF2B5EF4-FFF2-40B4-BE49-F238E27FC236}">
                <a16:creationId xmlns:a16="http://schemas.microsoft.com/office/drawing/2014/main" id="{39EE654A-278F-2E48-8B5B-20C9BA74D935}"/>
              </a:ext>
            </a:extLst>
          </p:cNvPr>
          <p:cNvPicPr>
            <a:picLocks noChangeAspect="1"/>
          </p:cNvPicPr>
          <p:nvPr/>
        </p:nvPicPr>
        <p:blipFill>
          <a:blip r:embed="rId3"/>
          <a:stretch>
            <a:fillRect/>
          </a:stretch>
        </p:blipFill>
        <p:spPr>
          <a:xfrm>
            <a:off x="8250148" y="1692953"/>
            <a:ext cx="3619500" cy="2247900"/>
          </a:xfrm>
          <a:prstGeom prst="rect">
            <a:avLst/>
          </a:prstGeom>
        </p:spPr>
      </p:pic>
      <p:pic>
        <p:nvPicPr>
          <p:cNvPr id="7" name="Picture 6">
            <a:extLst>
              <a:ext uri="{FF2B5EF4-FFF2-40B4-BE49-F238E27FC236}">
                <a16:creationId xmlns:a16="http://schemas.microsoft.com/office/drawing/2014/main" id="{18A593F8-38DF-844B-893D-D8F2B00C03AC}"/>
              </a:ext>
            </a:extLst>
          </p:cNvPr>
          <p:cNvPicPr>
            <a:picLocks noChangeAspect="1"/>
          </p:cNvPicPr>
          <p:nvPr/>
        </p:nvPicPr>
        <p:blipFill>
          <a:blip r:embed="rId4"/>
          <a:stretch>
            <a:fillRect/>
          </a:stretch>
        </p:blipFill>
        <p:spPr>
          <a:xfrm>
            <a:off x="8250148" y="3940853"/>
            <a:ext cx="3698697" cy="2460661"/>
          </a:xfrm>
          <a:prstGeom prst="rect">
            <a:avLst/>
          </a:prstGeom>
        </p:spPr>
      </p:pic>
      <p:sp>
        <p:nvSpPr>
          <p:cNvPr id="8" name="Slide Number Placeholder 7">
            <a:extLst>
              <a:ext uri="{FF2B5EF4-FFF2-40B4-BE49-F238E27FC236}">
                <a16:creationId xmlns:a16="http://schemas.microsoft.com/office/drawing/2014/main" id="{0470C195-7A42-A447-8015-A56AB276BA99}"/>
              </a:ext>
            </a:extLst>
          </p:cNvPr>
          <p:cNvSpPr>
            <a:spLocks noGrp="1"/>
          </p:cNvSpPr>
          <p:nvPr>
            <p:ph type="sldNum" sz="quarter" idx="12"/>
          </p:nvPr>
        </p:nvSpPr>
        <p:spPr/>
        <p:txBody>
          <a:bodyPr/>
          <a:lstStyle/>
          <a:p>
            <a:fld id="{E5E4E5AC-0154-2B49-9274-139277FF5202}" type="slidenum">
              <a:rPr lang="en-US"/>
              <a:t>23</a:t>
            </a:fld>
            <a:endParaRPr lang="en-US"/>
          </a:p>
        </p:txBody>
      </p:sp>
    </p:spTree>
    <p:extLst>
      <p:ext uri="{BB962C8B-B14F-4D97-AF65-F5344CB8AC3E}">
        <p14:creationId xmlns:p14="http://schemas.microsoft.com/office/powerpoint/2010/main" val="30031078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58911E-BE7B-384A-AF54-5830B155EFA0}"/>
              </a:ext>
            </a:extLst>
          </p:cNvPr>
          <p:cNvSpPr>
            <a:spLocks noGrp="1"/>
          </p:cNvSpPr>
          <p:nvPr>
            <p:ph idx="1"/>
          </p:nvPr>
        </p:nvSpPr>
        <p:spPr>
          <a:xfrm>
            <a:off x="560797" y="328773"/>
            <a:ext cx="7586609" cy="6411074"/>
          </a:xfrm>
        </p:spPr>
        <p:txBody>
          <a:bodyPr>
            <a:noAutofit/>
          </a:bodyPr>
          <a:lstStyle/>
          <a:p>
            <a:pPr marL="0" indent="409575" algn="just">
              <a:lnSpc>
                <a:spcPct val="110000"/>
              </a:lnSpc>
              <a:buNone/>
            </a:pPr>
            <a:r>
              <a:rPr lang="af-ZA" sz="3000" b="1">
                <a:solidFill>
                  <a:srgbClr val="1947F4"/>
                </a:solidFill>
                <a:latin typeface="Times New Roman" panose="02020603050405020304" pitchFamily="18" charset="0"/>
                <a:cs typeface="Times New Roman" panose="02020603050405020304" pitchFamily="18" charset="0"/>
              </a:rPr>
              <a:t>2.2. Thách thức</a:t>
            </a:r>
          </a:p>
          <a:p>
            <a:pPr marL="0" indent="409575" algn="just">
              <a:buNone/>
            </a:pPr>
            <a:r>
              <a:rPr lang="vi-VN" i="1">
                <a:latin typeface="Times New Roman" panose="02020603050405020304" pitchFamily="18" charset="0"/>
                <a:cs typeface="Times New Roman" panose="02020603050405020304" pitchFamily="18" charset="0"/>
              </a:rPr>
              <a:t>Thứ bảy</a:t>
            </a:r>
            <a:r>
              <a:rPr lang="vi-VN">
                <a:latin typeface="Times New Roman" panose="02020603050405020304" pitchFamily="18" charset="0"/>
                <a:cs typeface="Times New Roman" panose="02020603050405020304" pitchFamily="18" charset="0"/>
              </a:rPr>
              <a:t>, các tỉnh lân cận trong khu vực có những lợi thế và tiềm năng tương đồng với Đắk Nông, nhưng lại có những điều kiện khác về hạ tầng kỹ thuật, xã hội thuận lợi hơn. Điều này làm cho khả năng thu hút đầu tư càng trở nên khó khăn hơn đối với Đắk Nông. </a:t>
            </a:r>
          </a:p>
          <a:p>
            <a:pPr marL="0" indent="409575" algn="just">
              <a:buNone/>
            </a:pPr>
            <a:r>
              <a:rPr lang="nb-NO" i="1">
                <a:latin typeface="Times New Roman" panose="02020603050405020304" pitchFamily="18" charset="0"/>
                <a:cs typeface="Times New Roman" panose="02020603050405020304" pitchFamily="18" charset="0"/>
              </a:rPr>
              <a:t>Thứ tám</a:t>
            </a:r>
            <a:r>
              <a:rPr lang="nb-NO">
                <a:latin typeface="Times New Roman" panose="02020603050405020304" pitchFamily="18" charset="0"/>
                <a:cs typeface="Times New Roman" panose="02020603050405020304" pitchFamily="18" charset="0"/>
              </a:rPr>
              <a:t>, thách trong việc đổi mới tư duy phát triển, tư duy quy hoạch. </a:t>
            </a:r>
            <a:r>
              <a:rPr lang="vi-VN">
                <a:latin typeface="Times New Roman" panose="02020603050405020304" pitchFamily="18" charset="0"/>
                <a:cs typeface="Times New Roman" panose="02020603050405020304" pitchFamily="18" charset="0"/>
              </a:rPr>
              <a:t>Tư duy quy hoạch mới cần lựa chọn các ngành, lĩnh vực để tích hợp phát triển nhằm phát huy được thế mạnh của tỉnh, tập trung tăng trưởng theo chiều sâu, tạo ra động lực mới cho phát triển. Đòi hỏi </a:t>
            </a:r>
            <a:r>
              <a:rPr lang="nb-NO">
                <a:latin typeface="Times New Roman" panose="02020603050405020304" pitchFamily="18" charset="0"/>
                <a:cs typeface="Times New Roman" panose="02020603050405020304" pitchFamily="18" charset="0"/>
              </a:rPr>
              <a:t>việc đổi mới tư duy phát triển là vấn đề cấp bách để có thể thực hiện thành công quy hoạch.</a:t>
            </a:r>
            <a:endParaRPr lang="en-US">
              <a:latin typeface="Times New Roman" panose="02020603050405020304" pitchFamily="18" charset="0"/>
              <a:cs typeface="Times New Roman" panose="02020603050405020304" pitchFamily="18" charset="0"/>
            </a:endParaRPr>
          </a:p>
          <a:p>
            <a:pPr marL="0" indent="409575" algn="just">
              <a:lnSpc>
                <a:spcPct val="110000"/>
              </a:lnSpc>
              <a:buNone/>
            </a:pPr>
            <a:endParaRPr lang="af-ZA" sz="3000" b="1">
              <a:solidFill>
                <a:srgbClr val="1947F4"/>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21139654-0781-AA4C-A11A-6B30626953D4}"/>
              </a:ext>
            </a:extLst>
          </p:cNvPr>
          <p:cNvPicPr>
            <a:picLocks noChangeAspect="1"/>
          </p:cNvPicPr>
          <p:nvPr/>
        </p:nvPicPr>
        <p:blipFill>
          <a:blip r:embed="rId2"/>
          <a:stretch>
            <a:fillRect/>
          </a:stretch>
        </p:blipFill>
        <p:spPr>
          <a:xfrm>
            <a:off x="8250148" y="-267125"/>
            <a:ext cx="3810000" cy="1692953"/>
          </a:xfrm>
          <a:prstGeom prst="rect">
            <a:avLst/>
          </a:prstGeom>
        </p:spPr>
      </p:pic>
      <p:pic>
        <p:nvPicPr>
          <p:cNvPr id="2" name="Picture 1">
            <a:extLst>
              <a:ext uri="{FF2B5EF4-FFF2-40B4-BE49-F238E27FC236}">
                <a16:creationId xmlns:a16="http://schemas.microsoft.com/office/drawing/2014/main" id="{323F351A-E10C-B243-B90E-F5EF3271CB56}"/>
              </a:ext>
            </a:extLst>
          </p:cNvPr>
          <p:cNvPicPr>
            <a:picLocks noChangeAspect="1"/>
          </p:cNvPicPr>
          <p:nvPr/>
        </p:nvPicPr>
        <p:blipFill>
          <a:blip r:embed="rId3"/>
          <a:stretch>
            <a:fillRect/>
          </a:stretch>
        </p:blipFill>
        <p:spPr>
          <a:xfrm>
            <a:off x="8322067" y="1536701"/>
            <a:ext cx="3554858" cy="2404152"/>
          </a:xfrm>
          <a:prstGeom prst="rect">
            <a:avLst/>
          </a:prstGeom>
        </p:spPr>
      </p:pic>
      <p:pic>
        <p:nvPicPr>
          <p:cNvPr id="4" name="Picture 3">
            <a:extLst>
              <a:ext uri="{FF2B5EF4-FFF2-40B4-BE49-F238E27FC236}">
                <a16:creationId xmlns:a16="http://schemas.microsoft.com/office/drawing/2014/main" id="{35F0A2B8-9B3F-2641-BBDD-5D7C8030A3DE}"/>
              </a:ext>
            </a:extLst>
          </p:cNvPr>
          <p:cNvPicPr>
            <a:picLocks noChangeAspect="1"/>
          </p:cNvPicPr>
          <p:nvPr/>
        </p:nvPicPr>
        <p:blipFill>
          <a:blip r:embed="rId4"/>
          <a:stretch>
            <a:fillRect/>
          </a:stretch>
        </p:blipFill>
        <p:spPr>
          <a:xfrm>
            <a:off x="8454846" y="3940853"/>
            <a:ext cx="3289300" cy="2476500"/>
          </a:xfrm>
          <a:prstGeom prst="rect">
            <a:avLst/>
          </a:prstGeom>
        </p:spPr>
      </p:pic>
      <p:sp>
        <p:nvSpPr>
          <p:cNvPr id="8" name="Slide Number Placeholder 7">
            <a:extLst>
              <a:ext uri="{FF2B5EF4-FFF2-40B4-BE49-F238E27FC236}">
                <a16:creationId xmlns:a16="http://schemas.microsoft.com/office/drawing/2014/main" id="{9D8025B7-C05D-604F-807C-5921D3178122}"/>
              </a:ext>
            </a:extLst>
          </p:cNvPr>
          <p:cNvSpPr>
            <a:spLocks noGrp="1"/>
          </p:cNvSpPr>
          <p:nvPr>
            <p:ph type="sldNum" sz="quarter" idx="12"/>
          </p:nvPr>
        </p:nvSpPr>
        <p:spPr/>
        <p:txBody>
          <a:bodyPr/>
          <a:lstStyle/>
          <a:p>
            <a:fld id="{E5E4E5AC-0154-2B49-9274-139277FF5202}" type="slidenum">
              <a:rPr lang="en-US"/>
              <a:t>24</a:t>
            </a:fld>
            <a:endParaRPr lang="en-US"/>
          </a:p>
        </p:txBody>
      </p:sp>
    </p:spTree>
    <p:extLst>
      <p:ext uri="{BB962C8B-B14F-4D97-AF65-F5344CB8AC3E}">
        <p14:creationId xmlns:p14="http://schemas.microsoft.com/office/powerpoint/2010/main" val="2886209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72379-DD41-804B-B7B3-102BBD038818}"/>
              </a:ext>
            </a:extLst>
          </p:cNvPr>
          <p:cNvSpPr>
            <a:spLocks noGrp="1"/>
          </p:cNvSpPr>
          <p:nvPr>
            <p:ph type="title"/>
          </p:nvPr>
        </p:nvSpPr>
        <p:spPr/>
        <p:txBody>
          <a:bodyPr>
            <a:normAutofit/>
          </a:bodyPr>
          <a:lstStyle/>
          <a:p>
            <a:r>
              <a:rPr lang="en-US" b="1">
                <a:solidFill>
                  <a:srgbClr val="1947F4"/>
                </a:solidFill>
              </a:rPr>
              <a:t>3</a:t>
            </a:r>
            <a:r>
              <a:rPr lang="vi-VN" b="1">
                <a:solidFill>
                  <a:srgbClr val="1947F4"/>
                </a:solidFill>
              </a:rPr>
              <a:t>. Mục tiêu </a:t>
            </a:r>
            <a:r>
              <a:rPr lang="en-US" b="1">
                <a:solidFill>
                  <a:srgbClr val="1947F4"/>
                </a:solidFill>
              </a:rPr>
              <a:t>và mô hình </a:t>
            </a:r>
            <a:r>
              <a:rPr lang="vi-VN" b="1">
                <a:solidFill>
                  <a:srgbClr val="1947F4"/>
                </a:solidFill>
              </a:rPr>
              <a:t>phát triển tỉnh đến năm 2030 và tầm nhìn đến năm 2050</a:t>
            </a:r>
            <a:endParaRPr lang="en-US"/>
          </a:p>
        </p:txBody>
      </p:sp>
      <p:sp>
        <p:nvSpPr>
          <p:cNvPr id="3" name="Content Placeholder 2">
            <a:extLst>
              <a:ext uri="{FF2B5EF4-FFF2-40B4-BE49-F238E27FC236}">
                <a16:creationId xmlns:a16="http://schemas.microsoft.com/office/drawing/2014/main" id="{3A5F8D67-BF3D-B84C-85F8-48B4AB470166}"/>
              </a:ext>
            </a:extLst>
          </p:cNvPr>
          <p:cNvSpPr>
            <a:spLocks noGrp="1"/>
          </p:cNvSpPr>
          <p:nvPr>
            <p:ph idx="1"/>
          </p:nvPr>
        </p:nvSpPr>
        <p:spPr>
          <a:xfrm>
            <a:off x="838199" y="1825624"/>
            <a:ext cx="10874339" cy="4530725"/>
          </a:xfrm>
        </p:spPr>
        <p:txBody>
          <a:bodyPr>
            <a:normAutofit/>
          </a:bodyPr>
          <a:lstStyle/>
          <a:p>
            <a:pPr marL="0" indent="460375" algn="just">
              <a:lnSpc>
                <a:spcPct val="100000"/>
              </a:lnSpc>
              <a:buNone/>
            </a:pPr>
            <a:r>
              <a:rPr lang="en-US">
                <a:latin typeface="Times New Roman" panose="02020603050405020304" pitchFamily="18" charset="0"/>
                <a:cs typeface="Times New Roman" panose="02020603050405020304" pitchFamily="18" charset="0"/>
              </a:rPr>
              <a:t>Đại hội đại biểu Đảng bộ tỉnh lần thứ XII, nhiệm kỳ 2020 – 2025</a:t>
            </a:r>
            <a:r>
              <a:rPr lang="vi-VN">
                <a:latin typeface="Times New Roman" panose="02020603050405020304" pitchFamily="18" charset="0"/>
                <a:cs typeface="Times New Roman" panose="02020603050405020304" pitchFamily="18" charset="0"/>
              </a:rPr>
              <a:t> của tỉnh Đắk Nông đã xác định mục tiêu phát triển tổng quát như sau: “</a:t>
            </a:r>
            <a:r>
              <a:rPr lang="en-US" i="1">
                <a:latin typeface="Times New Roman" panose="02020603050405020304" pitchFamily="18" charset="0"/>
                <a:cs typeface="Times New Roman" panose="02020603050405020304" pitchFamily="18" charset="0"/>
              </a:rPr>
              <a:t>Nâng cao năng lực lãnh đạo của Đảng bộ; xây dựng hệ thống chính trị trong sạch, vững mạnh; phát huy ý chí, khát vọng vươn lên của các dân tộc; khai thác tốt các tiềm năng, lợi thế, đưa Đắk Nông phát triển nhanh, bền vững; giữ vững quốc phòng, an ninh; </a:t>
            </a:r>
            <a:r>
              <a:rPr lang="en-US" b="1" i="1">
                <a:solidFill>
                  <a:srgbClr val="1947F4"/>
                </a:solidFill>
                <a:latin typeface="Times New Roman" panose="02020603050405020304" pitchFamily="18" charset="0"/>
                <a:cs typeface="Times New Roman" panose="02020603050405020304" pitchFamily="18" charset="0"/>
              </a:rPr>
              <a:t>phấn đấu trở thành tỉnh trung bình khá vào năm 2025 và tỉnh phát triển khá vào năm 2030 của vùng Tây Nguyên</a:t>
            </a:r>
            <a:r>
              <a:rPr lang="vi-VN" b="1" i="1">
                <a:solidFill>
                  <a:srgbClr val="1947F4"/>
                </a:solidFill>
                <a:latin typeface="Times New Roman" panose="02020603050405020304" pitchFamily="18" charset="0"/>
                <a:cs typeface="Times New Roman" panose="02020603050405020304" pitchFamily="18" charset="0"/>
              </a:rPr>
              <a:t>….</a:t>
            </a:r>
            <a:r>
              <a:rPr lang="en-US" b="1" i="1">
                <a:solidFill>
                  <a:srgbClr val="1947F4"/>
                </a:solidFill>
                <a:latin typeface="Times New Roman" panose="02020603050405020304" pitchFamily="18" charset="0"/>
                <a:cs typeface="Times New Roman" panose="02020603050405020304" pitchFamily="18" charset="0"/>
              </a:rPr>
              <a:t> Đến năm 2045: Tỉnh Đắk Nông trở thành tỉnh phát triển của vùng Tây Nguyên, có mức thu nhập bình quân cao hơn bình quân chung cả nước</a:t>
            </a:r>
            <a:r>
              <a:rPr lang="vi-VN" b="1">
                <a:solidFill>
                  <a:srgbClr val="1947F4"/>
                </a:solidFill>
                <a:latin typeface="Times New Roman" panose="02020603050405020304" pitchFamily="18" charset="0"/>
                <a:cs typeface="Times New Roman" panose="02020603050405020304" pitchFamily="18" charset="0"/>
              </a:rPr>
              <a:t>”</a:t>
            </a:r>
            <a:r>
              <a:rPr lang="en-US" b="1">
                <a:solidFill>
                  <a:srgbClr val="1947F4"/>
                </a:solidFill>
                <a:latin typeface="Times New Roman" panose="02020603050405020304" pitchFamily="18" charset="0"/>
                <a:cs typeface="Times New Roman" panose="02020603050405020304" pitchFamily="18" charset="0"/>
              </a:rPr>
              <a:t>. </a:t>
            </a:r>
          </a:p>
        </p:txBody>
      </p:sp>
      <p:sp>
        <p:nvSpPr>
          <p:cNvPr id="4" name="Slide Number Placeholder 3">
            <a:extLst>
              <a:ext uri="{FF2B5EF4-FFF2-40B4-BE49-F238E27FC236}">
                <a16:creationId xmlns:a16="http://schemas.microsoft.com/office/drawing/2014/main" id="{63324D3B-2AFC-1449-B93B-8F8507105564}"/>
              </a:ext>
            </a:extLst>
          </p:cNvPr>
          <p:cNvSpPr>
            <a:spLocks noGrp="1"/>
          </p:cNvSpPr>
          <p:nvPr>
            <p:ph type="sldNum" sz="quarter" idx="12"/>
          </p:nvPr>
        </p:nvSpPr>
        <p:spPr/>
        <p:txBody>
          <a:bodyPr/>
          <a:lstStyle/>
          <a:p>
            <a:fld id="{E5E4E5AC-0154-2B49-9274-139277FF5202}" type="slidenum">
              <a:rPr lang="en-US"/>
              <a:t>25</a:t>
            </a:fld>
            <a:endParaRPr lang="en-US"/>
          </a:p>
        </p:txBody>
      </p:sp>
    </p:spTree>
    <p:extLst>
      <p:ext uri="{BB962C8B-B14F-4D97-AF65-F5344CB8AC3E}">
        <p14:creationId xmlns:p14="http://schemas.microsoft.com/office/powerpoint/2010/main" val="23699584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5EF4F-199C-0D49-8069-6F4AB2BDAD12}"/>
              </a:ext>
            </a:extLst>
          </p:cNvPr>
          <p:cNvSpPr>
            <a:spLocks noGrp="1"/>
          </p:cNvSpPr>
          <p:nvPr>
            <p:ph type="title"/>
          </p:nvPr>
        </p:nvSpPr>
        <p:spPr>
          <a:xfrm>
            <a:off x="838200" y="365125"/>
            <a:ext cx="10515600" cy="816403"/>
          </a:xfrm>
        </p:spPr>
        <p:txBody>
          <a:bodyPr/>
          <a:lstStyle/>
          <a:p>
            <a:pPr algn="ctr"/>
            <a:r>
              <a:rPr lang="zu-ZA" b="1">
                <a:solidFill>
                  <a:srgbClr val="1947F4"/>
                </a:solidFill>
              </a:rPr>
              <a:t>Vị thế của tỉnh Đắk Nông</a:t>
            </a:r>
            <a:endParaRPr lang="en-US">
              <a:solidFill>
                <a:srgbClr val="1947F4"/>
              </a:solidFill>
            </a:endParaRPr>
          </a:p>
        </p:txBody>
      </p:sp>
      <p:graphicFrame>
        <p:nvGraphicFramePr>
          <p:cNvPr id="4" name="Content Placeholder 3">
            <a:extLst>
              <a:ext uri="{FF2B5EF4-FFF2-40B4-BE49-F238E27FC236}">
                <a16:creationId xmlns:a16="http://schemas.microsoft.com/office/drawing/2014/main" id="{928FB8F6-4E5F-124C-B572-B2C057EE7B15}"/>
              </a:ext>
            </a:extLst>
          </p:cNvPr>
          <p:cNvGraphicFramePr>
            <a:graphicFrameLocks noGrp="1"/>
          </p:cNvGraphicFramePr>
          <p:nvPr>
            <p:ph idx="1"/>
            <p:extLst/>
          </p:nvPr>
        </p:nvGraphicFramePr>
        <p:xfrm>
          <a:off x="513708" y="1479479"/>
          <a:ext cx="10459096" cy="4363944"/>
        </p:xfrm>
        <a:graphic>
          <a:graphicData uri="http://schemas.openxmlformats.org/drawingml/2006/table">
            <a:tbl>
              <a:tblPr>
                <a:tableStyleId>{5C22544A-7EE6-4342-B048-85BDC9FD1C3A}</a:tableStyleId>
              </a:tblPr>
              <a:tblGrid>
                <a:gridCol w="2261884">
                  <a:extLst>
                    <a:ext uri="{9D8B030D-6E8A-4147-A177-3AD203B41FA5}">
                      <a16:colId xmlns:a16="http://schemas.microsoft.com/office/drawing/2014/main" val="2417572094"/>
                    </a:ext>
                  </a:extLst>
                </a:gridCol>
                <a:gridCol w="1285704">
                  <a:extLst>
                    <a:ext uri="{9D8B030D-6E8A-4147-A177-3AD203B41FA5}">
                      <a16:colId xmlns:a16="http://schemas.microsoft.com/office/drawing/2014/main" val="193841859"/>
                    </a:ext>
                  </a:extLst>
                </a:gridCol>
                <a:gridCol w="1285704">
                  <a:extLst>
                    <a:ext uri="{9D8B030D-6E8A-4147-A177-3AD203B41FA5}">
                      <a16:colId xmlns:a16="http://schemas.microsoft.com/office/drawing/2014/main" val="1710143555"/>
                    </a:ext>
                  </a:extLst>
                </a:gridCol>
                <a:gridCol w="1285704">
                  <a:extLst>
                    <a:ext uri="{9D8B030D-6E8A-4147-A177-3AD203B41FA5}">
                      <a16:colId xmlns:a16="http://schemas.microsoft.com/office/drawing/2014/main" val="2069042734"/>
                    </a:ext>
                  </a:extLst>
                </a:gridCol>
                <a:gridCol w="1446700">
                  <a:extLst>
                    <a:ext uri="{9D8B030D-6E8A-4147-A177-3AD203B41FA5}">
                      <a16:colId xmlns:a16="http://schemas.microsoft.com/office/drawing/2014/main" val="3127255630"/>
                    </a:ext>
                  </a:extLst>
                </a:gridCol>
                <a:gridCol w="1446700">
                  <a:extLst>
                    <a:ext uri="{9D8B030D-6E8A-4147-A177-3AD203B41FA5}">
                      <a16:colId xmlns:a16="http://schemas.microsoft.com/office/drawing/2014/main" val="3409790765"/>
                    </a:ext>
                  </a:extLst>
                </a:gridCol>
                <a:gridCol w="1446700">
                  <a:extLst>
                    <a:ext uri="{9D8B030D-6E8A-4147-A177-3AD203B41FA5}">
                      <a16:colId xmlns:a16="http://schemas.microsoft.com/office/drawing/2014/main" val="4147428617"/>
                    </a:ext>
                  </a:extLst>
                </a:gridCol>
              </a:tblGrid>
              <a:tr h="536824">
                <a:tc rowSpan="2">
                  <a:txBody>
                    <a:bodyPr/>
                    <a:lstStyle/>
                    <a:p>
                      <a:pPr marL="0" marR="0" algn="ctr">
                        <a:spcBef>
                          <a:spcPts val="0"/>
                        </a:spcBef>
                        <a:spcAft>
                          <a:spcPts val="0"/>
                        </a:spcAft>
                      </a:pPr>
                      <a:r>
                        <a:rPr lang="en-US" sz="2500">
                          <a:effectLst/>
                          <a:latin typeface="Times New Roman" panose="02020603050405020304" pitchFamily="18" charset="0"/>
                          <a:cs typeface="Times New Roman" panose="02020603050405020304" pitchFamily="18" charset="0"/>
                        </a:rPr>
                        <a:t>Tỉnh </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gridSpan="4">
                  <a:txBody>
                    <a:bodyPr/>
                    <a:lstStyle/>
                    <a:p>
                      <a:pPr marL="0" marR="0" algn="ctr">
                        <a:spcBef>
                          <a:spcPts val="0"/>
                        </a:spcBef>
                        <a:spcAft>
                          <a:spcPts val="0"/>
                        </a:spcAft>
                      </a:pPr>
                      <a:r>
                        <a:rPr lang="en-US" sz="2500">
                          <a:effectLst/>
                          <a:latin typeface="Times New Roman" panose="02020603050405020304" pitchFamily="18" charset="0"/>
                          <a:cs typeface="Times New Roman" panose="02020603050405020304" pitchFamily="18" charset="0"/>
                        </a:rPr>
                        <a:t>Thứ hạng về quy mô </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marR="0" algn="ctr">
                        <a:spcBef>
                          <a:spcPts val="0"/>
                        </a:spcBef>
                        <a:spcAft>
                          <a:spcPts val="0"/>
                        </a:spcAft>
                      </a:pPr>
                      <a:r>
                        <a:rPr lang="en-US" sz="2500">
                          <a:effectLst/>
                          <a:latin typeface="Times New Roman" panose="02020603050405020304" pitchFamily="18" charset="0"/>
                          <a:cs typeface="Times New Roman" panose="02020603050405020304" pitchFamily="18" charset="0"/>
                        </a:rPr>
                        <a:t>CPI</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hMerge="1">
                  <a:txBody>
                    <a:bodyPr/>
                    <a:lstStyle/>
                    <a:p>
                      <a:endParaRPr lang="en-US"/>
                    </a:p>
                  </a:txBody>
                  <a:tcPr/>
                </a:tc>
                <a:extLst>
                  <a:ext uri="{0D108BD9-81ED-4DB2-BD59-A6C34878D82A}">
                    <a16:rowId xmlns:a16="http://schemas.microsoft.com/office/drawing/2014/main" val="144085795"/>
                  </a:ext>
                </a:extLst>
              </a:tr>
              <a:tr h="1073650">
                <a:tc vMerge="1">
                  <a:txBody>
                    <a:bodyPr/>
                    <a:lstStyle/>
                    <a:p>
                      <a:endParaRPr lang="en-US"/>
                    </a:p>
                  </a:txBody>
                  <a:tcPr/>
                </a:tc>
                <a:tc>
                  <a:txBody>
                    <a:bodyPr/>
                    <a:lstStyle/>
                    <a:p>
                      <a:pPr marL="0" marR="0" algn="ctr">
                        <a:spcBef>
                          <a:spcPts val="0"/>
                        </a:spcBef>
                        <a:spcAft>
                          <a:spcPts val="0"/>
                        </a:spcAft>
                      </a:pPr>
                      <a:r>
                        <a:rPr lang="en-US" sz="2500">
                          <a:effectLst/>
                          <a:latin typeface="Times New Roman" panose="02020603050405020304" pitchFamily="18" charset="0"/>
                          <a:cs typeface="Times New Roman" panose="02020603050405020304" pitchFamily="18" charset="0"/>
                        </a:rPr>
                        <a:t>Diện tích tự nhiên</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500">
                          <a:effectLst/>
                          <a:latin typeface="Times New Roman" panose="02020603050405020304" pitchFamily="18" charset="0"/>
                          <a:cs typeface="Times New Roman" panose="02020603050405020304" pitchFamily="18" charset="0"/>
                        </a:rPr>
                        <a:t>Dân số </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500">
                          <a:effectLst/>
                          <a:latin typeface="Times New Roman" panose="02020603050405020304" pitchFamily="18" charset="0"/>
                          <a:cs typeface="Times New Roman" panose="02020603050405020304" pitchFamily="18" charset="0"/>
                        </a:rPr>
                        <a:t>GRDP</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500">
                          <a:effectLst/>
                          <a:latin typeface="Times New Roman" panose="02020603050405020304" pitchFamily="18" charset="0"/>
                          <a:cs typeface="Times New Roman" panose="02020603050405020304" pitchFamily="18" charset="0"/>
                        </a:rPr>
                        <a:t>GRDP đầu người</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500">
                          <a:effectLst/>
                          <a:latin typeface="Times New Roman" panose="02020603050405020304" pitchFamily="18" charset="0"/>
                          <a:cs typeface="Times New Roman" panose="02020603050405020304" pitchFamily="18" charset="0"/>
                        </a:rPr>
                        <a:t>Điểm</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500">
                          <a:effectLst/>
                          <a:latin typeface="Times New Roman" panose="02020603050405020304" pitchFamily="18" charset="0"/>
                          <a:cs typeface="Times New Roman" panose="02020603050405020304" pitchFamily="18" charset="0"/>
                        </a:rPr>
                        <a:t>Thứ hạng </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310520457"/>
                  </a:ext>
                </a:extLst>
              </a:tr>
              <a:tr h="536824">
                <a:tc>
                  <a:txBody>
                    <a:bodyPr/>
                    <a:lstStyle/>
                    <a:p>
                      <a:pPr marL="0" marR="0" algn="l">
                        <a:spcBef>
                          <a:spcPts val="0"/>
                        </a:spcBef>
                        <a:spcAft>
                          <a:spcPts val="0"/>
                        </a:spcAft>
                      </a:pPr>
                      <a:r>
                        <a:rPr lang="en-US" sz="2500" u="none" strike="noStrike">
                          <a:effectLst/>
                          <a:latin typeface="Times New Roman" panose="02020603050405020304" pitchFamily="18" charset="0"/>
                          <a:cs typeface="Times New Roman" panose="02020603050405020304" pitchFamily="18" charset="0"/>
                          <a:hlinkClick r:id="rId2" tooltip="Lâm Đồng"/>
                        </a:rPr>
                        <a:t>Lâm Đồng</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7</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25</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22</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16</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64,43</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23</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465606355"/>
                  </a:ext>
                </a:extLst>
              </a:tr>
              <a:tr h="536824">
                <a:tc>
                  <a:txBody>
                    <a:bodyPr/>
                    <a:lstStyle/>
                    <a:p>
                      <a:pPr marL="0" marR="0" algn="l">
                        <a:spcBef>
                          <a:spcPts val="0"/>
                        </a:spcBef>
                        <a:spcAft>
                          <a:spcPts val="0"/>
                        </a:spcAft>
                      </a:pPr>
                      <a:r>
                        <a:rPr lang="en-US" sz="2500" u="none" strike="noStrike">
                          <a:effectLst/>
                          <a:latin typeface="Times New Roman" panose="02020603050405020304" pitchFamily="18" charset="0"/>
                          <a:cs typeface="Times New Roman" panose="02020603050405020304" pitchFamily="18" charset="0"/>
                          <a:hlinkClick r:id="rId3" tooltip="Đắk Lắk"/>
                        </a:rPr>
                        <a:t>Đắk Lắk</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4</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9</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21</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40</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63,22</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35</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2024934963"/>
                  </a:ext>
                </a:extLst>
              </a:tr>
              <a:tr h="536824">
                <a:tc>
                  <a:txBody>
                    <a:bodyPr/>
                    <a:lstStyle/>
                    <a:p>
                      <a:pPr marL="0" marR="0" algn="l">
                        <a:spcBef>
                          <a:spcPts val="0"/>
                        </a:spcBef>
                        <a:spcAft>
                          <a:spcPts val="0"/>
                        </a:spcAft>
                      </a:pPr>
                      <a:r>
                        <a:rPr lang="en-US" sz="2500" u="none" strike="noStrike">
                          <a:effectLst/>
                          <a:latin typeface="Times New Roman" panose="02020603050405020304" pitchFamily="18" charset="0"/>
                          <a:cs typeface="Times New Roman" panose="02020603050405020304" pitchFamily="18" charset="0"/>
                          <a:hlinkClick r:id="rId4" tooltip="Gia Lai"/>
                        </a:rPr>
                        <a:t>Gia Lai</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2</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18</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28</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37</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63,12</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38</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893732723"/>
                  </a:ext>
                </a:extLst>
              </a:tr>
              <a:tr h="536824">
                <a:tc>
                  <a:txBody>
                    <a:bodyPr/>
                    <a:lstStyle/>
                    <a:p>
                      <a:pPr marL="0" marR="0" algn="l">
                        <a:spcBef>
                          <a:spcPts val="0"/>
                        </a:spcBef>
                        <a:spcAft>
                          <a:spcPts val="0"/>
                        </a:spcAft>
                      </a:pPr>
                      <a:r>
                        <a:rPr lang="en-US" sz="2500" b="1" u="none" strike="noStrike">
                          <a:solidFill>
                            <a:srgbClr val="1947F4"/>
                          </a:solidFill>
                          <a:effectLst/>
                          <a:latin typeface="Times New Roman" panose="02020603050405020304" pitchFamily="18" charset="0"/>
                          <a:cs typeface="Times New Roman" panose="02020603050405020304" pitchFamily="18" charset="0"/>
                          <a:hlinkClick r:id="rId5" tooltip="Đắk Nông">
                            <a:extLst>
                              <a:ext uri="{A12FA001-AC4F-418D-AE19-62706E023703}">
                                <ahyp:hlinkClr xmlns:ahyp="http://schemas.microsoft.com/office/drawing/2018/hyperlinkcolor" val="tx"/>
                              </a:ext>
                            </a:extLst>
                          </a:hlinkClick>
                        </a:rPr>
                        <a:t>Đắk Nông</a:t>
                      </a:r>
                      <a:endParaRPr lang="en-US" sz="2500" b="1">
                        <a:solidFill>
                          <a:srgbClr val="1947F4"/>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b="1">
                          <a:solidFill>
                            <a:srgbClr val="1947F4"/>
                          </a:solidFill>
                          <a:effectLst/>
                          <a:latin typeface="Times New Roman" panose="02020603050405020304" pitchFamily="18" charset="0"/>
                          <a:cs typeface="Times New Roman" panose="02020603050405020304" pitchFamily="18" charset="0"/>
                        </a:rPr>
                        <a:t>18</a:t>
                      </a:r>
                      <a:endParaRPr lang="en-US" sz="2500" b="1">
                        <a:solidFill>
                          <a:srgbClr val="1947F4"/>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b="1">
                          <a:solidFill>
                            <a:srgbClr val="1947F4"/>
                          </a:solidFill>
                          <a:effectLst/>
                          <a:latin typeface="Times New Roman" panose="02020603050405020304" pitchFamily="18" charset="0"/>
                          <a:cs typeface="Times New Roman" panose="02020603050405020304" pitchFamily="18" charset="0"/>
                        </a:rPr>
                        <a:t>56</a:t>
                      </a:r>
                      <a:endParaRPr lang="en-US" sz="2500" b="1">
                        <a:solidFill>
                          <a:srgbClr val="1947F4"/>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b="1">
                          <a:solidFill>
                            <a:srgbClr val="1947F4"/>
                          </a:solidFill>
                          <a:effectLst/>
                          <a:latin typeface="Times New Roman" panose="02020603050405020304" pitchFamily="18" charset="0"/>
                          <a:cs typeface="Times New Roman" panose="02020603050405020304" pitchFamily="18" charset="0"/>
                        </a:rPr>
                        <a:t>52</a:t>
                      </a:r>
                      <a:endParaRPr lang="en-US" sz="2500" b="1">
                        <a:solidFill>
                          <a:srgbClr val="1947F4"/>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b="1">
                          <a:solidFill>
                            <a:srgbClr val="1947F4"/>
                          </a:solidFill>
                          <a:effectLst/>
                          <a:latin typeface="Times New Roman" panose="02020603050405020304" pitchFamily="18" charset="0"/>
                          <a:cs typeface="Times New Roman" panose="02020603050405020304" pitchFamily="18" charset="0"/>
                        </a:rPr>
                        <a:t>31</a:t>
                      </a:r>
                      <a:endParaRPr lang="en-US" sz="2500" b="1">
                        <a:solidFill>
                          <a:srgbClr val="1947F4"/>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b="1">
                          <a:solidFill>
                            <a:srgbClr val="1947F4"/>
                          </a:solidFill>
                          <a:effectLst/>
                          <a:latin typeface="Times New Roman" panose="02020603050405020304" pitchFamily="18" charset="0"/>
                          <a:cs typeface="Times New Roman" panose="02020603050405020304" pitchFamily="18" charset="0"/>
                        </a:rPr>
                        <a:t>61,16</a:t>
                      </a:r>
                      <a:endParaRPr lang="en-US" sz="2500" b="1">
                        <a:solidFill>
                          <a:srgbClr val="1947F4"/>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r">
                        <a:spcBef>
                          <a:spcPts val="0"/>
                        </a:spcBef>
                        <a:spcAft>
                          <a:spcPts val="0"/>
                        </a:spcAft>
                      </a:pPr>
                      <a:r>
                        <a:rPr lang="en-US" sz="2500" b="1">
                          <a:solidFill>
                            <a:srgbClr val="1947F4"/>
                          </a:solidFill>
                          <a:effectLst/>
                          <a:latin typeface="Times New Roman" panose="02020603050405020304" pitchFamily="18" charset="0"/>
                          <a:cs typeface="Times New Roman" panose="02020603050405020304" pitchFamily="18" charset="0"/>
                        </a:rPr>
                        <a:t>61</a:t>
                      </a:r>
                      <a:endParaRPr lang="en-US" sz="2500" b="1">
                        <a:solidFill>
                          <a:srgbClr val="1947F4"/>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2402660513"/>
                  </a:ext>
                </a:extLst>
              </a:tr>
              <a:tr h="536824">
                <a:tc>
                  <a:txBody>
                    <a:bodyPr/>
                    <a:lstStyle/>
                    <a:p>
                      <a:pPr marL="0" marR="0" algn="l">
                        <a:spcBef>
                          <a:spcPts val="0"/>
                        </a:spcBef>
                        <a:spcAft>
                          <a:spcPts val="0"/>
                        </a:spcAft>
                        <a:tabLst>
                          <a:tab pos="1017905" algn="l"/>
                        </a:tabLst>
                      </a:pPr>
                      <a:r>
                        <a:rPr lang="en-US" sz="2500" u="none" strike="noStrike">
                          <a:effectLst/>
                          <a:latin typeface="Times New Roman" panose="02020603050405020304" pitchFamily="18" charset="0"/>
                          <a:cs typeface="Times New Roman" panose="02020603050405020304" pitchFamily="18" charset="0"/>
                          <a:hlinkClick r:id="rId6" tooltip="Kon Tum"/>
                        </a:rPr>
                        <a:t>Kon Tum</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8</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60</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59</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52</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62,02</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r">
                        <a:spcBef>
                          <a:spcPts val="0"/>
                        </a:spcBef>
                        <a:spcAft>
                          <a:spcPts val="0"/>
                        </a:spcAft>
                      </a:pPr>
                      <a:r>
                        <a:rPr lang="en-US" sz="2500">
                          <a:effectLst/>
                          <a:latin typeface="Times New Roman" panose="02020603050405020304" pitchFamily="18" charset="0"/>
                          <a:cs typeface="Times New Roman" panose="02020603050405020304" pitchFamily="18" charset="0"/>
                        </a:rPr>
                        <a:t>56</a:t>
                      </a:r>
                      <a:endParaRPr lang="en-US" sz="2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641676665"/>
                  </a:ext>
                </a:extLst>
              </a:tr>
            </a:tbl>
          </a:graphicData>
        </a:graphic>
      </p:graphicFrame>
      <p:sp>
        <p:nvSpPr>
          <p:cNvPr id="3" name="Slide Number Placeholder 2">
            <a:extLst>
              <a:ext uri="{FF2B5EF4-FFF2-40B4-BE49-F238E27FC236}">
                <a16:creationId xmlns:a16="http://schemas.microsoft.com/office/drawing/2014/main" id="{E1632411-FD40-FA47-B7EA-EAD54A544E2F}"/>
              </a:ext>
            </a:extLst>
          </p:cNvPr>
          <p:cNvSpPr>
            <a:spLocks noGrp="1"/>
          </p:cNvSpPr>
          <p:nvPr>
            <p:ph type="sldNum" sz="quarter" idx="12"/>
          </p:nvPr>
        </p:nvSpPr>
        <p:spPr/>
        <p:txBody>
          <a:bodyPr/>
          <a:lstStyle/>
          <a:p>
            <a:fld id="{E5E4E5AC-0154-2B49-9274-139277FF5202}" type="slidenum">
              <a:rPr lang="en-US"/>
              <a:t>26</a:t>
            </a:fld>
            <a:endParaRPr lang="en-US"/>
          </a:p>
        </p:txBody>
      </p:sp>
    </p:spTree>
    <p:extLst>
      <p:ext uri="{BB962C8B-B14F-4D97-AF65-F5344CB8AC3E}">
        <p14:creationId xmlns:p14="http://schemas.microsoft.com/office/powerpoint/2010/main" val="28337753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5D6FB-7635-6942-8A9B-F3C97F4EB088}"/>
              </a:ext>
            </a:extLst>
          </p:cNvPr>
          <p:cNvSpPr>
            <a:spLocks noGrp="1"/>
          </p:cNvSpPr>
          <p:nvPr>
            <p:ph type="title"/>
          </p:nvPr>
        </p:nvSpPr>
        <p:spPr>
          <a:xfrm>
            <a:off x="838200" y="288828"/>
            <a:ext cx="10515600" cy="656426"/>
          </a:xfrm>
        </p:spPr>
        <p:txBody>
          <a:bodyPr>
            <a:normAutofit fontScale="90000"/>
          </a:bodyPr>
          <a:lstStyle/>
          <a:p>
            <a:pPr algn="ctr"/>
            <a:r>
              <a:rPr lang="en-US">
                <a:solidFill>
                  <a:srgbClr val="1947F4"/>
                </a:solidFill>
                <a:latin typeface="Times New Roman" panose="02020603050405020304" pitchFamily="18" charset="0"/>
                <a:cs typeface="Times New Roman" panose="02020603050405020304" pitchFamily="18" charset="0"/>
              </a:rPr>
              <a:t>Mô hình phát triển 1</a:t>
            </a:r>
          </a:p>
        </p:txBody>
      </p:sp>
      <p:sp>
        <p:nvSpPr>
          <p:cNvPr id="4" name="Slide Number Placeholder 3">
            <a:extLst>
              <a:ext uri="{FF2B5EF4-FFF2-40B4-BE49-F238E27FC236}">
                <a16:creationId xmlns:a16="http://schemas.microsoft.com/office/drawing/2014/main" id="{81341563-2C50-D94C-BFDC-1CEF53454A8A}"/>
              </a:ext>
            </a:extLst>
          </p:cNvPr>
          <p:cNvSpPr>
            <a:spLocks noGrp="1"/>
          </p:cNvSpPr>
          <p:nvPr>
            <p:ph type="sldNum" sz="quarter" idx="12"/>
          </p:nvPr>
        </p:nvSpPr>
        <p:spPr/>
        <p:txBody>
          <a:bodyPr/>
          <a:lstStyle/>
          <a:p>
            <a:fld id="{E5E4E5AC-0154-2B49-9274-139277FF5202}" type="slidenum">
              <a:rPr lang="en-US"/>
              <a:t>27</a:t>
            </a:fld>
            <a:endParaRPr lang="en-US"/>
          </a:p>
        </p:txBody>
      </p:sp>
      <p:pic>
        <p:nvPicPr>
          <p:cNvPr id="5" name="Content Placeholder 4">
            <a:extLst>
              <a:ext uri="{FF2B5EF4-FFF2-40B4-BE49-F238E27FC236}">
                <a16:creationId xmlns:a16="http://schemas.microsoft.com/office/drawing/2014/main" id="{8B000E6D-B4C7-A64A-A368-8E8B3DC0E37C}"/>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7913" t="15623" r="27440" b="26599"/>
          <a:stretch/>
        </p:blipFill>
        <p:spPr>
          <a:xfrm>
            <a:off x="4263775" y="945253"/>
            <a:ext cx="3277456" cy="3171188"/>
          </a:xfrm>
          <a:prstGeom prst="rect">
            <a:avLst/>
          </a:prstGeom>
        </p:spPr>
      </p:pic>
      <p:sp>
        <p:nvSpPr>
          <p:cNvPr id="6" name="TextBox 5">
            <a:extLst>
              <a:ext uri="{FF2B5EF4-FFF2-40B4-BE49-F238E27FC236}">
                <a16:creationId xmlns:a16="http://schemas.microsoft.com/office/drawing/2014/main" id="{E8F17F41-5EAE-F247-88E3-BBC75F6BC9C2}"/>
              </a:ext>
            </a:extLst>
          </p:cNvPr>
          <p:cNvSpPr txBox="1"/>
          <p:nvPr/>
        </p:nvSpPr>
        <p:spPr>
          <a:xfrm>
            <a:off x="390419" y="1305444"/>
            <a:ext cx="3996647" cy="2169825"/>
          </a:xfrm>
          <a:prstGeom prst="rect">
            <a:avLst/>
          </a:prstGeom>
          <a:noFill/>
          <a:ln>
            <a:solidFill>
              <a:schemeClr val="accent1"/>
            </a:solidFill>
          </a:ln>
        </p:spPr>
        <p:txBody>
          <a:bodyPr wrap="square" rtlCol="0">
            <a:spAutoFit/>
          </a:bodyPr>
          <a:lstStyle/>
          <a:p>
            <a:pPr algn="just"/>
            <a:r>
              <a:rPr lang="en-US" sz="2700">
                <a:latin typeface="Times New Roman" panose="02020603050405020304" pitchFamily="18" charset="0"/>
                <a:cs typeface="Times New Roman" panose="02020603050405020304" pitchFamily="18" charset="0"/>
              </a:rPr>
              <a:t>Phát triển công nghiệp chế tạo, chế biến gắn với sản xuất nông nghiệp chất lượng cao làm động lực phát triển</a:t>
            </a:r>
            <a:r>
              <a:rPr lang="en-US" sz="2700">
                <a:effectLst/>
                <a:latin typeface="Times New Roman" panose="02020603050405020304" pitchFamily="18" charset="0"/>
                <a:cs typeface="Times New Roman" panose="02020603050405020304" pitchFamily="18" charset="0"/>
              </a:rPr>
              <a:t> .</a:t>
            </a:r>
            <a:endParaRPr lang="en-US" sz="270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6C36E59C-4137-C843-8C97-8857AB3599D3}"/>
              </a:ext>
            </a:extLst>
          </p:cNvPr>
          <p:cNvSpPr txBox="1"/>
          <p:nvPr/>
        </p:nvSpPr>
        <p:spPr>
          <a:xfrm>
            <a:off x="7541231" y="945252"/>
            <a:ext cx="4119938" cy="2400657"/>
          </a:xfrm>
          <a:prstGeom prst="rect">
            <a:avLst/>
          </a:prstGeom>
          <a:noFill/>
          <a:ln>
            <a:solidFill>
              <a:schemeClr val="accent1"/>
            </a:solidFill>
          </a:ln>
        </p:spPr>
        <p:txBody>
          <a:bodyPr wrap="square" rtlCol="0">
            <a:spAutoFit/>
          </a:bodyPr>
          <a:lstStyle/>
          <a:p>
            <a:pPr algn="just"/>
            <a:r>
              <a:rPr lang="en-US" sz="2500">
                <a:latin typeface="Times New Roman" panose="02020603050405020304" pitchFamily="18" charset="0"/>
                <a:cs typeface="Times New Roman" panose="02020603050405020304" pitchFamily="18" charset="0"/>
              </a:rPr>
              <a:t>Công nghiệp Alumin – Nhôm là nền tảng để thúc đẩy phát triển và du lịch gắn với thương mại, dịch vụ thúc đẩy tạo ra giá trị gia tăng cao hơn cho nền kinh tế.</a:t>
            </a:r>
          </a:p>
        </p:txBody>
      </p:sp>
      <p:sp>
        <p:nvSpPr>
          <p:cNvPr id="8" name="TextBox 7">
            <a:extLst>
              <a:ext uri="{FF2B5EF4-FFF2-40B4-BE49-F238E27FC236}">
                <a16:creationId xmlns:a16="http://schemas.microsoft.com/office/drawing/2014/main" id="{793DF090-5023-9D46-9556-A5C8678FB76B}"/>
              </a:ext>
            </a:extLst>
          </p:cNvPr>
          <p:cNvSpPr txBox="1"/>
          <p:nvPr/>
        </p:nvSpPr>
        <p:spPr>
          <a:xfrm>
            <a:off x="924674" y="4250965"/>
            <a:ext cx="10736495" cy="2169825"/>
          </a:xfrm>
          <a:prstGeom prst="rect">
            <a:avLst/>
          </a:prstGeom>
          <a:noFill/>
        </p:spPr>
        <p:txBody>
          <a:bodyPr wrap="square" rtlCol="0">
            <a:spAutoFit/>
          </a:bodyPr>
          <a:lstStyle/>
          <a:p>
            <a:pPr algn="just"/>
            <a:r>
              <a:rPr lang="en-US" sz="2700">
                <a:latin typeface="Times New Roman" panose="02020603050405020304" pitchFamily="18" charset="0"/>
                <a:cs typeface="Times New Roman" panose="02020603050405020304" pitchFamily="18" charset="0"/>
              </a:rPr>
              <a:t>Mô hình này có tính khả thi hơn vì dựa trên những nguồn lực chắc chắn hiện có của tỉnh và những cơ hội phát triển dễ tận dụng. Tuy nhiên mô hình phát triển này chưa có tính đột phát cao, chưa thể hiện sự tập trung cao vào khai thác các dư địa và khả năng phát triển của tỉnh cũng như tranh thủ triệt để các cơ hội phát triển.</a:t>
            </a:r>
          </a:p>
        </p:txBody>
      </p:sp>
    </p:spTree>
    <p:extLst>
      <p:ext uri="{BB962C8B-B14F-4D97-AF65-F5344CB8AC3E}">
        <p14:creationId xmlns:p14="http://schemas.microsoft.com/office/powerpoint/2010/main" val="35447909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5D6FB-7635-6942-8A9B-F3C97F4EB088}"/>
              </a:ext>
            </a:extLst>
          </p:cNvPr>
          <p:cNvSpPr>
            <a:spLocks noGrp="1"/>
          </p:cNvSpPr>
          <p:nvPr>
            <p:ph type="title"/>
          </p:nvPr>
        </p:nvSpPr>
        <p:spPr>
          <a:xfrm>
            <a:off x="838200" y="288828"/>
            <a:ext cx="10515600" cy="656426"/>
          </a:xfrm>
        </p:spPr>
        <p:txBody>
          <a:bodyPr>
            <a:normAutofit fontScale="90000"/>
          </a:bodyPr>
          <a:lstStyle/>
          <a:p>
            <a:pPr algn="ctr"/>
            <a:r>
              <a:rPr lang="en-US">
                <a:solidFill>
                  <a:srgbClr val="1947F4"/>
                </a:solidFill>
                <a:latin typeface="Times New Roman" panose="02020603050405020304" pitchFamily="18" charset="0"/>
                <a:cs typeface="Times New Roman" panose="02020603050405020304" pitchFamily="18" charset="0"/>
              </a:rPr>
              <a:t>Mô hình phát triển 2</a:t>
            </a:r>
          </a:p>
        </p:txBody>
      </p:sp>
      <p:sp>
        <p:nvSpPr>
          <p:cNvPr id="4" name="Slide Number Placeholder 3">
            <a:extLst>
              <a:ext uri="{FF2B5EF4-FFF2-40B4-BE49-F238E27FC236}">
                <a16:creationId xmlns:a16="http://schemas.microsoft.com/office/drawing/2014/main" id="{81341563-2C50-D94C-BFDC-1CEF53454A8A}"/>
              </a:ext>
            </a:extLst>
          </p:cNvPr>
          <p:cNvSpPr>
            <a:spLocks noGrp="1"/>
          </p:cNvSpPr>
          <p:nvPr>
            <p:ph type="sldNum" sz="quarter" idx="12"/>
          </p:nvPr>
        </p:nvSpPr>
        <p:spPr/>
        <p:txBody>
          <a:bodyPr/>
          <a:lstStyle/>
          <a:p>
            <a:fld id="{E5E4E5AC-0154-2B49-9274-139277FF5202}" type="slidenum">
              <a:rPr lang="en-US"/>
              <a:t>28</a:t>
            </a:fld>
            <a:endParaRPr lang="en-US"/>
          </a:p>
        </p:txBody>
      </p:sp>
      <p:pic>
        <p:nvPicPr>
          <p:cNvPr id="5" name="Content Placeholder 4">
            <a:extLst>
              <a:ext uri="{FF2B5EF4-FFF2-40B4-BE49-F238E27FC236}">
                <a16:creationId xmlns:a16="http://schemas.microsoft.com/office/drawing/2014/main" id="{8B000E6D-B4C7-A64A-A368-8E8B3DC0E37C}"/>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7913" t="15623" r="27440" b="26599"/>
          <a:stretch/>
        </p:blipFill>
        <p:spPr>
          <a:xfrm>
            <a:off x="4263775" y="945252"/>
            <a:ext cx="3277456" cy="3171188"/>
          </a:xfrm>
          <a:prstGeom prst="rect">
            <a:avLst/>
          </a:prstGeom>
        </p:spPr>
      </p:pic>
      <p:sp>
        <p:nvSpPr>
          <p:cNvPr id="6" name="TextBox 5">
            <a:extLst>
              <a:ext uri="{FF2B5EF4-FFF2-40B4-BE49-F238E27FC236}">
                <a16:creationId xmlns:a16="http://schemas.microsoft.com/office/drawing/2014/main" id="{E8F17F41-5EAE-F247-88E3-BBC75F6BC9C2}"/>
              </a:ext>
            </a:extLst>
          </p:cNvPr>
          <p:cNvSpPr txBox="1"/>
          <p:nvPr/>
        </p:nvSpPr>
        <p:spPr>
          <a:xfrm>
            <a:off x="390420" y="1305444"/>
            <a:ext cx="3873356" cy="2062103"/>
          </a:xfrm>
          <a:prstGeom prst="rect">
            <a:avLst/>
          </a:prstGeom>
          <a:noFill/>
          <a:ln>
            <a:solidFill>
              <a:schemeClr val="accent1"/>
            </a:solidFill>
          </a:ln>
        </p:spPr>
        <p:txBody>
          <a:bodyPr wrap="square" rtlCol="0">
            <a:spAutoFit/>
          </a:bodyPr>
          <a:lstStyle/>
          <a:p>
            <a:pPr algn="just"/>
            <a:r>
              <a:rPr lang="en-US" sz="3200">
                <a:latin typeface="Times New Roman" panose="02020603050405020304" pitchFamily="18" charset="0"/>
                <a:cs typeface="Times New Roman" panose="02020603050405020304" pitchFamily="18" charset="0"/>
              </a:rPr>
              <a:t>Lấy công nghiệp Alumin – Nhôm là động lực để kiến tạo phát triển</a:t>
            </a:r>
          </a:p>
        </p:txBody>
      </p:sp>
      <p:sp>
        <p:nvSpPr>
          <p:cNvPr id="7" name="TextBox 6">
            <a:extLst>
              <a:ext uri="{FF2B5EF4-FFF2-40B4-BE49-F238E27FC236}">
                <a16:creationId xmlns:a16="http://schemas.microsoft.com/office/drawing/2014/main" id="{6C36E59C-4137-C843-8C97-8857AB3599D3}"/>
              </a:ext>
            </a:extLst>
          </p:cNvPr>
          <p:cNvSpPr txBox="1"/>
          <p:nvPr/>
        </p:nvSpPr>
        <p:spPr>
          <a:xfrm>
            <a:off x="7541231" y="945252"/>
            <a:ext cx="4119938" cy="2785378"/>
          </a:xfrm>
          <a:prstGeom prst="rect">
            <a:avLst/>
          </a:prstGeom>
          <a:noFill/>
          <a:ln>
            <a:solidFill>
              <a:schemeClr val="accent1"/>
            </a:solidFill>
          </a:ln>
        </p:spPr>
        <p:txBody>
          <a:bodyPr wrap="square" rtlCol="0">
            <a:spAutoFit/>
          </a:bodyPr>
          <a:lstStyle/>
          <a:p>
            <a:pPr algn="just"/>
            <a:r>
              <a:rPr lang="en-US" sz="2500">
                <a:latin typeface="Times New Roman" panose="02020603050405020304" pitchFamily="18" charset="0"/>
                <a:cs typeface="Times New Roman" panose="02020603050405020304" pitchFamily="18" charset="0"/>
              </a:rPr>
              <a:t>Sản xuất nông nghiệp gắn với công nghệ cao và chế biến sâu là nền tảng thu nhập cho người dân và du lịch gắn với thương mại, dịch vụ là bệ phóng tạo ra thu nhập cao và bền vững. </a:t>
            </a:r>
          </a:p>
        </p:txBody>
      </p:sp>
      <p:sp>
        <p:nvSpPr>
          <p:cNvPr id="8" name="TextBox 7">
            <a:extLst>
              <a:ext uri="{FF2B5EF4-FFF2-40B4-BE49-F238E27FC236}">
                <a16:creationId xmlns:a16="http://schemas.microsoft.com/office/drawing/2014/main" id="{793DF090-5023-9D46-9556-A5C8678FB76B}"/>
              </a:ext>
            </a:extLst>
          </p:cNvPr>
          <p:cNvSpPr txBox="1"/>
          <p:nvPr/>
        </p:nvSpPr>
        <p:spPr>
          <a:xfrm>
            <a:off x="924674" y="4250965"/>
            <a:ext cx="10736495" cy="2015936"/>
          </a:xfrm>
          <a:prstGeom prst="rect">
            <a:avLst/>
          </a:prstGeom>
          <a:noFill/>
        </p:spPr>
        <p:txBody>
          <a:bodyPr wrap="square" rtlCol="0">
            <a:spAutoFit/>
          </a:bodyPr>
          <a:lstStyle/>
          <a:p>
            <a:pPr algn="just"/>
            <a:r>
              <a:rPr lang="en-US" sz="2500">
                <a:latin typeface="Times New Roman" panose="02020603050405020304" pitchFamily="18" charset="0"/>
                <a:cs typeface="Times New Roman" panose="02020603050405020304" pitchFamily="18" charset="0"/>
              </a:rPr>
              <a:t>Mô hình này tận dụng triệt để khả năng thành công và lan tỏa của các dự án Alumin – nhôm và công nghiệp phụ trợ để kiến tạo hạ tầng, tạo động lực cho phát triển công nghiệp của tỉnh. Đồng thời đảm bảo gia tăng thu nhập cho người dân dựa trên sự kết hợp sản xuất nông nghiệp gắn với công nghệ cao, chế biến sâu, phát triển du lịch và cung cấp dịch vụ</a:t>
            </a:r>
          </a:p>
        </p:txBody>
      </p:sp>
    </p:spTree>
    <p:extLst>
      <p:ext uri="{BB962C8B-B14F-4D97-AF65-F5344CB8AC3E}">
        <p14:creationId xmlns:p14="http://schemas.microsoft.com/office/powerpoint/2010/main" val="2544617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695B6B-BAA3-C44D-9F3C-4F9A55B7115F}"/>
              </a:ext>
            </a:extLst>
          </p:cNvPr>
          <p:cNvSpPr>
            <a:spLocks noGrp="1"/>
          </p:cNvSpPr>
          <p:nvPr>
            <p:ph idx="1"/>
          </p:nvPr>
        </p:nvSpPr>
        <p:spPr>
          <a:xfrm>
            <a:off x="838200" y="472612"/>
            <a:ext cx="10781872" cy="5704352"/>
          </a:xfrm>
        </p:spPr>
        <p:txBody>
          <a:bodyPr>
            <a:noAutofit/>
          </a:bodyPr>
          <a:lstStyle/>
          <a:p>
            <a:pPr marL="0" indent="234950">
              <a:lnSpc>
                <a:spcPct val="120000"/>
              </a:lnSpc>
              <a:buNone/>
            </a:pPr>
            <a:r>
              <a:rPr lang="vi-VN" sz="3400" b="1">
                <a:solidFill>
                  <a:srgbClr val="1947F4"/>
                </a:solidFill>
                <a:latin typeface="+mj-lt"/>
              </a:rPr>
              <a:t>1. Thực trạng phát triển kinh tế - xã hội</a:t>
            </a:r>
          </a:p>
          <a:p>
            <a:pPr marL="0" indent="409575">
              <a:lnSpc>
                <a:spcPct val="120000"/>
              </a:lnSpc>
              <a:buNone/>
            </a:pPr>
            <a:r>
              <a:rPr lang="vi-VN" sz="3400" b="1" i="1">
                <a:solidFill>
                  <a:srgbClr val="1947F4"/>
                </a:solidFill>
                <a:latin typeface="Times New Roman" panose="02020603050405020304" pitchFamily="18" charset="0"/>
                <a:cs typeface="Times New Roman" panose="02020603050405020304" pitchFamily="18" charset="0"/>
              </a:rPr>
              <a:t>1.1. Những thành tựu được</a:t>
            </a:r>
            <a:endParaRPr lang="en-US" sz="3400">
              <a:solidFill>
                <a:srgbClr val="1947F4"/>
              </a:solidFill>
              <a:latin typeface="Times New Roman" panose="02020603050405020304" pitchFamily="18" charset="0"/>
              <a:cs typeface="Times New Roman" panose="02020603050405020304" pitchFamily="18" charset="0"/>
            </a:endParaRPr>
          </a:p>
          <a:p>
            <a:pPr marL="0" indent="409575">
              <a:lnSpc>
                <a:spcPct val="120000"/>
              </a:lnSpc>
              <a:buNone/>
            </a:pPr>
            <a:r>
              <a:rPr lang="en-US" sz="3400" b="1" i="1">
                <a:solidFill>
                  <a:srgbClr val="1947F4"/>
                </a:solidFill>
                <a:latin typeface="Times New Roman" panose="02020603050405020304" pitchFamily="18" charset="0"/>
                <a:cs typeface="Times New Roman" panose="02020603050405020304" pitchFamily="18" charset="0"/>
              </a:rPr>
              <a:t>Thứ</a:t>
            </a:r>
            <a:r>
              <a:rPr lang="vi-VN" sz="3400" b="1" i="1">
                <a:solidFill>
                  <a:srgbClr val="1947F4"/>
                </a:solidFill>
                <a:latin typeface="Times New Roman" panose="02020603050405020304" pitchFamily="18" charset="0"/>
                <a:cs typeface="Times New Roman" panose="02020603050405020304" pitchFamily="18" charset="0"/>
              </a:rPr>
              <a:t> nhất, t</a:t>
            </a:r>
            <a:r>
              <a:rPr lang="en-US" sz="3400" b="1" i="1">
                <a:solidFill>
                  <a:srgbClr val="1947F4"/>
                </a:solidFill>
                <a:latin typeface="Times New Roman" panose="02020603050405020304" pitchFamily="18" charset="0"/>
                <a:cs typeface="Times New Roman" panose="02020603050405020304" pitchFamily="18" charset="0"/>
              </a:rPr>
              <a:t>ăng trưởng kinh tế</a:t>
            </a:r>
            <a:r>
              <a:rPr lang="vi-VN" sz="3400" b="1" i="1">
                <a:solidFill>
                  <a:srgbClr val="1947F4"/>
                </a:solidFill>
                <a:latin typeface="Times New Roman" panose="02020603050405020304" pitchFamily="18" charset="0"/>
                <a:cs typeface="Times New Roman" panose="02020603050405020304" pitchFamily="18" charset="0"/>
              </a:rPr>
              <a:t> khá.</a:t>
            </a:r>
            <a:endParaRPr lang="vi-VN" sz="3400" b="1">
              <a:solidFill>
                <a:srgbClr val="1947F4"/>
              </a:solidFill>
              <a:latin typeface="Times New Roman" panose="02020603050405020304" pitchFamily="18" charset="0"/>
              <a:cs typeface="Times New Roman" panose="02020603050405020304" pitchFamily="18" charset="0"/>
            </a:endParaRPr>
          </a:p>
          <a:p>
            <a:pPr marL="0" indent="409575">
              <a:lnSpc>
                <a:spcPct val="120000"/>
              </a:lnSpc>
              <a:buNone/>
            </a:pPr>
            <a:r>
              <a:rPr lang="vi-VN" sz="3400">
                <a:latin typeface="+mj-lt"/>
              </a:rPr>
              <a:t>Tăng trưởng bình quân năm thời kỳ </a:t>
            </a:r>
            <a:r>
              <a:rPr lang="vi-VN" sz="3400" b="1">
                <a:solidFill>
                  <a:srgbClr val="1947F4"/>
                </a:solidFill>
                <a:latin typeface="+mj-lt"/>
              </a:rPr>
              <a:t>2011-2020</a:t>
            </a:r>
            <a:r>
              <a:rPr lang="vi-VN" sz="3400">
                <a:solidFill>
                  <a:srgbClr val="1947F4"/>
                </a:solidFill>
                <a:latin typeface="+mj-lt"/>
              </a:rPr>
              <a:t> đạt </a:t>
            </a:r>
            <a:r>
              <a:rPr lang="vi-VN" sz="3400" b="1">
                <a:solidFill>
                  <a:srgbClr val="1947F4"/>
                </a:solidFill>
                <a:latin typeface="+mj-lt"/>
              </a:rPr>
              <a:t>6,32% </a:t>
            </a:r>
          </a:p>
          <a:p>
            <a:pPr marL="0" indent="409575">
              <a:lnSpc>
                <a:spcPct val="120000"/>
              </a:lnSpc>
              <a:buNone/>
            </a:pPr>
            <a:r>
              <a:rPr lang="vi-VN" sz="3400">
                <a:latin typeface="+mj-lt"/>
              </a:rPr>
              <a:t>Giai đoạn </a:t>
            </a:r>
            <a:r>
              <a:rPr lang="vi-VN" sz="3400" b="1">
                <a:solidFill>
                  <a:srgbClr val="1947F4"/>
                </a:solidFill>
                <a:latin typeface="+mj-lt"/>
              </a:rPr>
              <a:t>2011-2015: 6,78%; </a:t>
            </a:r>
            <a:r>
              <a:rPr lang="vi-VN" sz="3400">
                <a:latin typeface="+mj-lt"/>
              </a:rPr>
              <a:t>Giai đoạn </a:t>
            </a:r>
            <a:r>
              <a:rPr lang="vi-VN" sz="3400" b="1">
                <a:solidFill>
                  <a:srgbClr val="1947F4"/>
                </a:solidFill>
                <a:latin typeface="+mj-lt"/>
              </a:rPr>
              <a:t>2016-2020: 5,86% </a:t>
            </a:r>
          </a:p>
          <a:p>
            <a:pPr marL="0" indent="409575">
              <a:lnSpc>
                <a:spcPct val="120000"/>
              </a:lnSpc>
              <a:buNone/>
            </a:pPr>
            <a:r>
              <a:rPr lang="en-US" sz="3400">
                <a:latin typeface="Times New Roman" panose="02020603050405020304" pitchFamily="18" charset="0"/>
                <a:cs typeface="Times New Roman" panose="02020603050405020304" pitchFamily="18" charset="0"/>
              </a:rPr>
              <a:t>Khu vực công nghiệp – xây dựng đạt tốc độ tăng trưởng cao nhất, bình quân năm thời kỳ 2011-2020 đạt 13,08%.</a:t>
            </a:r>
            <a:endParaRPr lang="en-US" sz="3400">
              <a:latin typeface="+mj-lt"/>
            </a:endParaRPr>
          </a:p>
          <a:p>
            <a:pPr marL="0" indent="409575">
              <a:buNone/>
            </a:pPr>
            <a:endParaRPr lang="en-US" sz="3400">
              <a:latin typeface="+mj-lt"/>
            </a:endParaRPr>
          </a:p>
        </p:txBody>
      </p:sp>
      <p:sp>
        <p:nvSpPr>
          <p:cNvPr id="4" name="Slide Number Placeholder 3">
            <a:extLst>
              <a:ext uri="{FF2B5EF4-FFF2-40B4-BE49-F238E27FC236}">
                <a16:creationId xmlns:a16="http://schemas.microsoft.com/office/drawing/2014/main" id="{EBCF9D8A-BB90-E844-B550-E4228B1D495D}"/>
              </a:ext>
            </a:extLst>
          </p:cNvPr>
          <p:cNvSpPr>
            <a:spLocks noGrp="1"/>
          </p:cNvSpPr>
          <p:nvPr>
            <p:ph type="sldNum" sz="quarter" idx="12"/>
          </p:nvPr>
        </p:nvSpPr>
        <p:spPr/>
        <p:txBody>
          <a:bodyPr/>
          <a:lstStyle/>
          <a:p>
            <a:fld id="{E5E4E5AC-0154-2B49-9274-139277FF5202}" type="slidenum">
              <a:rPr lang="en-US"/>
              <a:t>2</a:t>
            </a:fld>
            <a:endParaRPr lang="en-US"/>
          </a:p>
        </p:txBody>
      </p:sp>
    </p:spTree>
    <p:extLst>
      <p:ext uri="{BB962C8B-B14F-4D97-AF65-F5344CB8AC3E}">
        <p14:creationId xmlns:p14="http://schemas.microsoft.com/office/powerpoint/2010/main" val="39422367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343026" y="236140"/>
            <a:ext cx="7038975" cy="523220"/>
          </a:xfrm>
          <a:prstGeom prst="rect">
            <a:avLst/>
          </a:prstGeom>
          <a:noFill/>
        </p:spPr>
        <p:txBody>
          <a:bodyPr wrap="square" rtlCol="0">
            <a:spAutoFit/>
          </a:bodyPr>
          <a:lstStyle/>
          <a:p>
            <a:r>
              <a:rPr lang="en-US" sz="1600" b="1" dirty="0" err="1">
                <a:solidFill>
                  <a:schemeClr val="bg1"/>
                </a:solidFill>
              </a:rPr>
              <a:t>Thực</a:t>
            </a:r>
            <a:r>
              <a:rPr lang="en-US" sz="1600" b="1" dirty="0">
                <a:solidFill>
                  <a:schemeClr val="bg1"/>
                </a:solidFill>
              </a:rPr>
              <a:t> </a:t>
            </a:r>
            <a:r>
              <a:rPr lang="en-US" sz="1600" b="1" dirty="0" err="1">
                <a:solidFill>
                  <a:schemeClr val="bg1"/>
                </a:solidFill>
              </a:rPr>
              <a:t>trạng</a:t>
            </a:r>
            <a:r>
              <a:rPr lang="en-US" sz="1600" b="1" dirty="0">
                <a:solidFill>
                  <a:schemeClr val="bg1"/>
                </a:solidFill>
              </a:rPr>
              <a:t>, </a:t>
            </a:r>
            <a:r>
              <a:rPr lang="en-US" sz="1600" b="1" dirty="0" err="1">
                <a:solidFill>
                  <a:schemeClr val="bg1"/>
                </a:solidFill>
              </a:rPr>
              <a:t>dự</a:t>
            </a:r>
            <a:r>
              <a:rPr lang="en-US" sz="1600" b="1" dirty="0">
                <a:solidFill>
                  <a:schemeClr val="bg1"/>
                </a:solidFill>
              </a:rPr>
              <a:t> </a:t>
            </a:r>
            <a:r>
              <a:rPr lang="en-US" sz="1600" b="1" dirty="0" err="1">
                <a:solidFill>
                  <a:schemeClr val="bg1"/>
                </a:solidFill>
              </a:rPr>
              <a:t>báo</a:t>
            </a:r>
            <a:r>
              <a:rPr lang="en-US" sz="1600" b="1" dirty="0">
                <a:solidFill>
                  <a:schemeClr val="bg1"/>
                </a:solidFill>
              </a:rPr>
              <a:t> </a:t>
            </a:r>
            <a:r>
              <a:rPr lang="en-US" sz="1600" b="1" dirty="0" err="1">
                <a:solidFill>
                  <a:schemeClr val="bg1"/>
                </a:solidFill>
              </a:rPr>
              <a:t>triển</a:t>
            </a:r>
            <a:r>
              <a:rPr lang="en-US" sz="1600" b="1" dirty="0">
                <a:solidFill>
                  <a:schemeClr val="bg1"/>
                </a:solidFill>
              </a:rPr>
              <a:t> </a:t>
            </a:r>
            <a:r>
              <a:rPr lang="en-US" sz="1600" b="1" dirty="0" err="1">
                <a:solidFill>
                  <a:schemeClr val="bg1"/>
                </a:solidFill>
              </a:rPr>
              <a:t>vọng</a:t>
            </a:r>
            <a:r>
              <a:rPr lang="en-US" sz="1600" b="1" dirty="0">
                <a:solidFill>
                  <a:schemeClr val="bg1"/>
                </a:solidFill>
              </a:rPr>
              <a:t> </a:t>
            </a:r>
            <a:r>
              <a:rPr lang="en-US" sz="1600" b="1" dirty="0" err="1">
                <a:solidFill>
                  <a:schemeClr val="bg1"/>
                </a:solidFill>
              </a:rPr>
              <a:t>và</a:t>
            </a:r>
            <a:r>
              <a:rPr lang="en-US" sz="1600" b="1" dirty="0">
                <a:solidFill>
                  <a:schemeClr val="bg1"/>
                </a:solidFill>
              </a:rPr>
              <a:t> </a:t>
            </a:r>
            <a:r>
              <a:rPr lang="en-US" sz="1600" b="1" dirty="0" err="1">
                <a:solidFill>
                  <a:schemeClr val="bg1"/>
                </a:solidFill>
              </a:rPr>
              <a:t>nhu</a:t>
            </a:r>
            <a:r>
              <a:rPr lang="en-US" sz="1600" b="1" dirty="0">
                <a:solidFill>
                  <a:schemeClr val="bg1"/>
                </a:solidFill>
              </a:rPr>
              <a:t> </a:t>
            </a:r>
            <a:r>
              <a:rPr lang="en-US" sz="1600" b="1" dirty="0" err="1">
                <a:solidFill>
                  <a:schemeClr val="bg1"/>
                </a:solidFill>
              </a:rPr>
              <a:t>cầu</a:t>
            </a:r>
            <a:r>
              <a:rPr lang="en-US" sz="1600" b="1" dirty="0">
                <a:solidFill>
                  <a:schemeClr val="bg1"/>
                </a:solidFill>
              </a:rPr>
              <a:t> </a:t>
            </a:r>
            <a:r>
              <a:rPr lang="en-US" sz="1600" b="1" dirty="0" err="1">
                <a:solidFill>
                  <a:schemeClr val="bg1"/>
                </a:solidFill>
              </a:rPr>
              <a:t>phát</a:t>
            </a:r>
            <a:r>
              <a:rPr lang="en-US" sz="1600" b="1" dirty="0">
                <a:solidFill>
                  <a:schemeClr val="bg1"/>
                </a:solidFill>
              </a:rPr>
              <a:t> </a:t>
            </a:r>
            <a:r>
              <a:rPr lang="en-US" sz="1600" b="1" dirty="0" err="1">
                <a:solidFill>
                  <a:schemeClr val="bg1"/>
                </a:solidFill>
              </a:rPr>
              <a:t>triển</a:t>
            </a:r>
            <a:endParaRPr lang="en-US" sz="1600" b="1" dirty="0">
              <a:solidFill>
                <a:schemeClr val="bg1"/>
              </a:solidFill>
            </a:endParaRPr>
          </a:p>
          <a:p>
            <a:r>
              <a:rPr lang="fr-FR" sz="1200" i="1" dirty="0">
                <a:solidFill>
                  <a:schemeClr val="bg1"/>
                </a:solidFill>
                <a:latin typeface="Calibri" panose="020F0502020204030204" pitchFamily="34" charset="0"/>
                <a:cs typeface="Calibri" panose="020F0502020204030204" pitchFamily="34" charset="0"/>
              </a:rPr>
              <a:t>Translation</a:t>
            </a:r>
          </a:p>
        </p:txBody>
      </p:sp>
      <p:sp>
        <p:nvSpPr>
          <p:cNvPr id="9" name="Rounded Rectangle 8"/>
          <p:cNvSpPr/>
          <p:nvPr/>
        </p:nvSpPr>
        <p:spPr>
          <a:xfrm>
            <a:off x="441790" y="1255678"/>
            <a:ext cx="3657600" cy="4954624"/>
          </a:xfrm>
          <a:prstGeom prst="roundRect">
            <a:avLst>
              <a:gd name="adj" fmla="val 2742"/>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9525" algn="just"/>
            <a:r>
              <a:rPr lang="en-US" sz="2000" b="1">
                <a:solidFill>
                  <a:srgbClr val="1947F4"/>
                </a:solidFill>
                <a:latin typeface="Times New Roman" panose="02020603050405020304" pitchFamily="18" charset="0"/>
                <a:cs typeface="Times New Roman" panose="02020603050405020304" pitchFamily="18" charset="0"/>
              </a:rPr>
              <a:t>Công nghiệp Alumin – Nhôm là động lực để kiến tạo phát triển</a:t>
            </a:r>
            <a:r>
              <a:rPr lang="en-US" sz="2000">
                <a:solidFill>
                  <a:srgbClr val="1947F4"/>
                </a:solidFill>
                <a:latin typeface="Times New Roman" panose="02020603050405020304" pitchFamily="18" charset="0"/>
                <a:cs typeface="Times New Roman" panose="02020603050405020304" pitchFamily="18" charset="0"/>
              </a:rPr>
              <a:t>: tập trung các nguồn lực và tranh thủ các chính sách của trung ương để phát triển khai thác bô xít, chế biến Alumin; thúc đẩy phát triển các dự án luyện nhôm và công nghiệp hỗ trợ; phát triển mạnh cơ sở hạ tầng, giao thông phục vụ cho công nghiệp Alumin–Nhôm cũng là kiến tạo hệ thống hạ tầng, giao thông dùng chung cho cả tỉnh. Tập trung phát triển Đắk Nông trở thành trung tâm công nghiệp Alumin – Nhôm của cả nước.</a:t>
            </a:r>
            <a:endParaRPr lang="vi-VN" sz="2000" dirty="0">
              <a:solidFill>
                <a:srgbClr val="1947F4"/>
              </a:solidFill>
              <a:latin typeface="Times New Roman" panose="02020603050405020304" pitchFamily="18" charset="0"/>
              <a:cs typeface="Times New Roman" panose="02020603050405020304" pitchFamily="18" charset="0"/>
            </a:endParaRPr>
          </a:p>
          <a:p>
            <a:pPr marL="9525" indent="338138" algn="just">
              <a:buFont typeface="Arial" panose="020B0604020202020204" pitchFamily="34" charset="0"/>
              <a:buChar char="•"/>
            </a:pPr>
            <a:endParaRPr lang="en-US" sz="2000" dirty="0">
              <a:solidFill>
                <a:srgbClr val="1947F4"/>
              </a:solidFill>
              <a:latin typeface="Times New Roman" panose="02020603050405020304" pitchFamily="18" charset="0"/>
              <a:cs typeface="Times New Roman" panose="02020603050405020304" pitchFamily="18" charset="0"/>
            </a:endParaRPr>
          </a:p>
        </p:txBody>
      </p:sp>
      <p:sp>
        <p:nvSpPr>
          <p:cNvPr id="12" name="Rounded Rectangle 11"/>
          <p:cNvSpPr/>
          <p:nvPr/>
        </p:nvSpPr>
        <p:spPr>
          <a:xfrm>
            <a:off x="4458984" y="1255678"/>
            <a:ext cx="3226085" cy="4954623"/>
          </a:xfrm>
          <a:prstGeom prst="roundRect">
            <a:avLst>
              <a:gd name="adj" fmla="val 2343"/>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r>
              <a:rPr lang="en-US" sz="1900" b="1">
                <a:solidFill>
                  <a:srgbClr val="1947F4"/>
                </a:solidFill>
                <a:latin typeface="Times New Roman" panose="02020603050405020304" pitchFamily="18" charset="0"/>
                <a:cs typeface="Times New Roman" panose="02020603050405020304" pitchFamily="18" charset="0"/>
              </a:rPr>
              <a:t>Sản xuất nông nghiệp gắn với công nghệ cao và chế biến sâu là nền tảng thu nhập cho người dân</a:t>
            </a:r>
            <a:r>
              <a:rPr lang="en-US" sz="1900">
                <a:solidFill>
                  <a:srgbClr val="1947F4"/>
                </a:solidFill>
                <a:latin typeface="Times New Roman" panose="02020603050405020304" pitchFamily="18" charset="0"/>
                <a:cs typeface="Times New Roman" panose="02020603050405020304" pitchFamily="18" charset="0"/>
              </a:rPr>
              <a:t>: thu nhập chính của người dân Đắk Nông vẫn từ sản xuất nông nghiệp, do đó, trong mô hình phát triển này, vẫn xác định nông nghiệp là nền tảng thu nhập cho người dân. Trong đó, thúc đẩy sản xuất theo hướng liên kết chuỗi giá trị, chất lượng cao, gắn với chế biến sâu và xuất khẩu để tạo thu nhập cao hơn cho sản xuất nông nghiệp</a:t>
            </a:r>
            <a:endParaRPr lang="fr-FR" sz="1900" i="1" dirty="0">
              <a:solidFill>
                <a:srgbClr val="1947F4"/>
              </a:solidFill>
              <a:latin typeface="Times New Roman" panose="02020603050405020304" pitchFamily="18" charset="0"/>
              <a:cs typeface="Times New Roman" panose="02020603050405020304" pitchFamily="18" charset="0"/>
            </a:endParaRPr>
          </a:p>
        </p:txBody>
      </p:sp>
      <p:sp>
        <p:nvSpPr>
          <p:cNvPr id="18" name="TextBox 17"/>
          <p:cNvSpPr txBox="1"/>
          <p:nvPr/>
        </p:nvSpPr>
        <p:spPr>
          <a:xfrm>
            <a:off x="2226604" y="466000"/>
            <a:ext cx="6895835" cy="477054"/>
          </a:xfrm>
          <a:prstGeom prst="rect">
            <a:avLst/>
          </a:prstGeom>
          <a:noFill/>
        </p:spPr>
        <p:txBody>
          <a:bodyPr wrap="square" rtlCol="0">
            <a:spAutoFit/>
          </a:bodyPr>
          <a:lstStyle/>
          <a:p>
            <a:pPr algn="ctr"/>
            <a:r>
              <a:rPr lang="en-US" sz="2500" b="1">
                <a:solidFill>
                  <a:srgbClr val="1947F4"/>
                </a:solidFill>
                <a:latin typeface="Times New Roman" panose="02020603050405020304" pitchFamily="18" charset="0"/>
                <a:cs typeface="Times New Roman" panose="02020603050405020304" pitchFamily="18" charset="0"/>
              </a:rPr>
              <a:t>Mô hình phát triển 2 tập trung 3 lĩnh vực:</a:t>
            </a:r>
          </a:p>
        </p:txBody>
      </p:sp>
      <p:sp>
        <p:nvSpPr>
          <p:cNvPr id="17" name="Rounded Rectangle 16">
            <a:extLst>
              <a:ext uri="{FF2B5EF4-FFF2-40B4-BE49-F238E27FC236}">
                <a16:creationId xmlns:a16="http://schemas.microsoft.com/office/drawing/2014/main" id="{EDE7A778-D9C5-2F45-B863-5434CFEEFD55}"/>
              </a:ext>
            </a:extLst>
          </p:cNvPr>
          <p:cNvSpPr/>
          <p:nvPr/>
        </p:nvSpPr>
        <p:spPr>
          <a:xfrm>
            <a:off x="8258717" y="1171776"/>
            <a:ext cx="3120766" cy="4954623"/>
          </a:xfrm>
          <a:prstGeom prst="roundRect">
            <a:avLst>
              <a:gd name="adj" fmla="val 2343"/>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r>
              <a:rPr lang="en-US" sz="2000" b="1">
                <a:solidFill>
                  <a:srgbClr val="1947F4"/>
                </a:solidFill>
                <a:latin typeface="Times New Roman" panose="02020603050405020304" pitchFamily="18" charset="0"/>
                <a:cs typeface="Times New Roman" panose="02020603050405020304" pitchFamily="18" charset="0"/>
              </a:rPr>
              <a:t>Du lịch gắn với thương mại, dịch vụ là bệ phóng tạo ra thu nhập cao và bền vững</a:t>
            </a:r>
            <a:r>
              <a:rPr lang="en-US" sz="2000">
                <a:solidFill>
                  <a:srgbClr val="1947F4"/>
                </a:solidFill>
                <a:latin typeface="Times New Roman" panose="02020603050405020304" pitchFamily="18" charset="0"/>
                <a:cs typeface="Times New Roman" panose="02020603050405020304" pitchFamily="18" charset="0"/>
              </a:rPr>
              <a:t>: Phát triển mạnh du lịch dựa trên khai thác các tuyến tour gắn với Công viên địa chất toàn cầu UNESCO Đắk Nông và cộng đồng dân cư, kết hợp với các hình thức du lịch nông nghiệp</a:t>
            </a:r>
            <a:r>
              <a:rPr lang="vi-VN" sz="2000">
                <a:solidFill>
                  <a:srgbClr val="1947F4"/>
                </a:solidFill>
                <a:latin typeface="Times New Roman" panose="02020603050405020304" pitchFamily="18" charset="0"/>
                <a:cs typeface="Times New Roman" panose="02020603050405020304" pitchFamily="18" charset="0"/>
              </a:rPr>
              <a:t> công nghệ cao</a:t>
            </a:r>
            <a:r>
              <a:rPr lang="en-US" sz="2000">
                <a:solidFill>
                  <a:srgbClr val="1947F4"/>
                </a:solidFill>
                <a:latin typeface="Times New Roman" panose="02020603050405020304" pitchFamily="18" charset="0"/>
                <a:cs typeface="Times New Roman" panose="02020603050405020304" pitchFamily="18" charset="0"/>
              </a:rPr>
              <a:t>. Đây sẽ là bệ phóng để tạo ra thu nhập cao và bền vững trong quá trình phát triển tại tỉnh trong thời gian tới</a:t>
            </a:r>
            <a:r>
              <a:rPr lang="en-US" sz="2000">
                <a:solidFill>
                  <a:srgbClr val="1947F4"/>
                </a:solidFill>
                <a:effectLst/>
                <a:latin typeface="Times New Roman" panose="02020603050405020304" pitchFamily="18" charset="0"/>
                <a:cs typeface="Times New Roman" panose="02020603050405020304" pitchFamily="18" charset="0"/>
              </a:rPr>
              <a:t> </a:t>
            </a:r>
            <a:endParaRPr lang="fr-FR" sz="2000" i="1" dirty="0">
              <a:solidFill>
                <a:srgbClr val="1947F4"/>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125870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20B95A-9B9C-D14D-A429-BC1734AC86A7}"/>
              </a:ext>
            </a:extLst>
          </p:cNvPr>
          <p:cNvSpPr>
            <a:spLocks noGrp="1"/>
          </p:cNvSpPr>
          <p:nvPr>
            <p:ph idx="1"/>
          </p:nvPr>
        </p:nvSpPr>
        <p:spPr>
          <a:xfrm>
            <a:off x="838200" y="400832"/>
            <a:ext cx="10861110" cy="6075124"/>
          </a:xfrm>
        </p:spPr>
        <p:txBody>
          <a:bodyPr>
            <a:normAutofit fontScale="92500" lnSpcReduction="20000"/>
          </a:bodyPr>
          <a:lstStyle/>
          <a:p>
            <a:pPr marL="0" indent="460375">
              <a:lnSpc>
                <a:spcPct val="120000"/>
              </a:lnSpc>
              <a:buNone/>
            </a:pPr>
            <a:r>
              <a:rPr lang="vi-VN" b="1">
                <a:solidFill>
                  <a:srgbClr val="1947F4"/>
                </a:solidFill>
                <a:latin typeface="+mj-lt"/>
              </a:rPr>
              <a:t>3. Xác định các nhiệm vụ trọng tâm cần giải quyết và các khâu đột phá của tỉnh trong thời kỳ quy hoạch</a:t>
            </a:r>
            <a:endParaRPr lang="en-US" b="1">
              <a:solidFill>
                <a:srgbClr val="1947F4"/>
              </a:solidFill>
              <a:latin typeface="+mj-lt"/>
            </a:endParaRPr>
          </a:p>
          <a:p>
            <a:pPr marL="0" indent="460375">
              <a:lnSpc>
                <a:spcPct val="120000"/>
              </a:lnSpc>
              <a:buNone/>
            </a:pPr>
            <a:r>
              <a:rPr lang="af-ZA" b="1">
                <a:solidFill>
                  <a:srgbClr val="1947F4"/>
                </a:solidFill>
                <a:latin typeface="+mj-lt"/>
              </a:rPr>
              <a:t>3.1. Các nhiệm vụ trọng tâm</a:t>
            </a:r>
            <a:endParaRPr lang="en-US" b="1">
              <a:solidFill>
                <a:srgbClr val="1947F4"/>
              </a:solidFill>
              <a:latin typeface="+mj-lt"/>
            </a:endParaRPr>
          </a:p>
          <a:p>
            <a:pPr marL="0" indent="460375" algn="just">
              <a:lnSpc>
                <a:spcPct val="120000"/>
              </a:lnSpc>
              <a:buNone/>
            </a:pPr>
            <a:r>
              <a:rPr lang="vi-VN" i="1">
                <a:latin typeface="+mj-lt"/>
              </a:rPr>
              <a:t>Thứ nhất</a:t>
            </a:r>
            <a:r>
              <a:rPr lang="vi-VN">
                <a:latin typeface="+mj-lt"/>
              </a:rPr>
              <a:t>, tăng cường xây dựng hệ thống chính trị trong sạch, vững mạnh. Sắp xếp tổ chức bộ máy của hệ thống chính trị tinh gọn, hoạt động hiệu lực, hiệu quả; nâng cao năng lực tổ chức thực hiện. Đổi mới phương thức lãnh đạo của các cấp Ủy Đảng, chủ động, quyết liệt, dám nghĩ, dám làm, dám đột phá trên cơ sở nguyên tắc tập trung dân chủ và quy chế làm việc, chấp hành nguyên tắc tổ chức và sinh hoạt Đảng; phát huy vai trò nêu gương của cán bộ, Đảng viên, người đứng đầu. Tiếp tục đẩy mạnh công tác kiểm tra, giám sát, phòng, chống tham nhũng, lãng phí, quan liêu, tiêu cực, lợi ích nhóm. Kịp thời phát hiện, chấn chỉnh, xử lý nghiêm sai phạm của cấp ủy, tổ chức Đảng và Đảng viên. Củng cố, nâng cao niềm tin, sự gắn bó của Nhân dân đối với Đảng, Nhà nước, chế độ xã hội chủ nghĩa.</a:t>
            </a:r>
            <a:endParaRPr lang="en-US">
              <a:latin typeface="+mj-lt"/>
            </a:endParaRPr>
          </a:p>
        </p:txBody>
      </p:sp>
      <p:sp>
        <p:nvSpPr>
          <p:cNvPr id="4" name="Slide Number Placeholder 3">
            <a:extLst>
              <a:ext uri="{FF2B5EF4-FFF2-40B4-BE49-F238E27FC236}">
                <a16:creationId xmlns:a16="http://schemas.microsoft.com/office/drawing/2014/main" id="{9CBE98AB-03DE-5A41-A371-E56945B4B1E1}"/>
              </a:ext>
            </a:extLst>
          </p:cNvPr>
          <p:cNvSpPr>
            <a:spLocks noGrp="1"/>
          </p:cNvSpPr>
          <p:nvPr>
            <p:ph type="sldNum" sz="quarter" idx="12"/>
          </p:nvPr>
        </p:nvSpPr>
        <p:spPr/>
        <p:txBody>
          <a:bodyPr/>
          <a:lstStyle/>
          <a:p>
            <a:fld id="{E5E4E5AC-0154-2B49-9274-139277FF5202}" type="slidenum">
              <a:rPr lang="en-US"/>
              <a:t>30</a:t>
            </a:fld>
            <a:endParaRPr lang="en-US"/>
          </a:p>
        </p:txBody>
      </p:sp>
    </p:spTree>
    <p:extLst>
      <p:ext uri="{BB962C8B-B14F-4D97-AF65-F5344CB8AC3E}">
        <p14:creationId xmlns:p14="http://schemas.microsoft.com/office/powerpoint/2010/main" val="11842753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20B95A-9B9C-D14D-A429-BC1734AC86A7}"/>
              </a:ext>
            </a:extLst>
          </p:cNvPr>
          <p:cNvSpPr>
            <a:spLocks noGrp="1"/>
          </p:cNvSpPr>
          <p:nvPr>
            <p:ph idx="1"/>
          </p:nvPr>
        </p:nvSpPr>
        <p:spPr>
          <a:xfrm>
            <a:off x="838200" y="400832"/>
            <a:ext cx="10861110" cy="6075124"/>
          </a:xfrm>
        </p:spPr>
        <p:txBody>
          <a:bodyPr>
            <a:normAutofit/>
          </a:bodyPr>
          <a:lstStyle/>
          <a:p>
            <a:pPr marL="0" indent="460375" algn="just">
              <a:lnSpc>
                <a:spcPct val="120000"/>
              </a:lnSpc>
              <a:buNone/>
            </a:pPr>
            <a:r>
              <a:rPr lang="af-ZA" sz="3200" b="1">
                <a:solidFill>
                  <a:srgbClr val="1947F4"/>
                </a:solidFill>
                <a:latin typeface="Times New Roman" panose="02020603050405020304" pitchFamily="18" charset="0"/>
                <a:cs typeface="Times New Roman" panose="02020603050405020304" pitchFamily="18" charset="0"/>
              </a:rPr>
              <a:t>3.1. Các nhiệm vụ trọng tâm</a:t>
            </a:r>
          </a:p>
          <a:p>
            <a:pPr marL="0" indent="460375" algn="just">
              <a:lnSpc>
                <a:spcPct val="120000"/>
              </a:lnSpc>
              <a:buNone/>
            </a:pPr>
            <a:r>
              <a:rPr lang="vi-VN" sz="3200" i="1">
                <a:latin typeface="Times New Roman" panose="02020603050405020304" pitchFamily="18" charset="0"/>
                <a:cs typeface="Times New Roman" panose="02020603050405020304" pitchFamily="18" charset="0"/>
              </a:rPr>
              <a:t>Thứ hai, </a:t>
            </a:r>
            <a:r>
              <a:rPr lang="vi-VN" sz="3200">
                <a:latin typeface="Times New Roman" panose="02020603050405020304" pitchFamily="18" charset="0"/>
                <a:cs typeface="Times New Roman" panose="02020603050405020304" pitchFamily="18" charset="0"/>
              </a:rPr>
              <a:t>đẩy mạnh huy động và sử dụng hiệu quả mọi nguồn lực, chú trọng vào các nguồn lực từ bên ngoài để phát triển kết cấu hạ tầng đồng bộ nhằm tại động lực cho phát triển toàn diện, bền vững. Trong đó, ưu tiên hạ tầng giao thông để làm động lực, đi trước, tạo thúc đẩy phát triển kinh tế - xã hội; chú trọng hạ tầng thủy lợi để phục vụ nông nghiệp, ứng phó với biến đổi khí hậu; tập trung thu hút đầu tư hạ tầng đô thị, du lịch và dịch vụ, hạ tầng khu công nghiệp. </a:t>
            </a:r>
            <a:endParaRPr lang="en-US" sz="320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CBE98AB-03DE-5A41-A371-E56945B4B1E1}"/>
              </a:ext>
            </a:extLst>
          </p:cNvPr>
          <p:cNvSpPr>
            <a:spLocks noGrp="1"/>
          </p:cNvSpPr>
          <p:nvPr>
            <p:ph type="sldNum" sz="quarter" idx="12"/>
          </p:nvPr>
        </p:nvSpPr>
        <p:spPr/>
        <p:txBody>
          <a:bodyPr/>
          <a:lstStyle/>
          <a:p>
            <a:fld id="{E5E4E5AC-0154-2B49-9274-139277FF5202}" type="slidenum">
              <a:rPr lang="en-US"/>
              <a:t>31</a:t>
            </a:fld>
            <a:endParaRPr lang="en-US"/>
          </a:p>
        </p:txBody>
      </p:sp>
    </p:spTree>
    <p:extLst>
      <p:ext uri="{BB962C8B-B14F-4D97-AF65-F5344CB8AC3E}">
        <p14:creationId xmlns:p14="http://schemas.microsoft.com/office/powerpoint/2010/main" val="12836046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20B95A-9B9C-D14D-A429-BC1734AC86A7}"/>
              </a:ext>
            </a:extLst>
          </p:cNvPr>
          <p:cNvSpPr>
            <a:spLocks noGrp="1"/>
          </p:cNvSpPr>
          <p:nvPr>
            <p:ph idx="1"/>
          </p:nvPr>
        </p:nvSpPr>
        <p:spPr>
          <a:xfrm>
            <a:off x="838200" y="400832"/>
            <a:ext cx="10861110" cy="6075124"/>
          </a:xfrm>
        </p:spPr>
        <p:txBody>
          <a:bodyPr>
            <a:normAutofit fontScale="92500"/>
          </a:bodyPr>
          <a:lstStyle/>
          <a:p>
            <a:pPr marL="0" indent="460375" algn="just">
              <a:lnSpc>
                <a:spcPct val="120000"/>
              </a:lnSpc>
              <a:buNone/>
            </a:pPr>
            <a:r>
              <a:rPr lang="af-ZA" b="1">
                <a:solidFill>
                  <a:srgbClr val="1947F4"/>
                </a:solidFill>
                <a:latin typeface="Times New Roman" panose="02020603050405020304" pitchFamily="18" charset="0"/>
                <a:cs typeface="Times New Roman" panose="02020603050405020304" pitchFamily="18" charset="0"/>
              </a:rPr>
              <a:t>3.1. Các nhiệm vụ trọng tâm</a:t>
            </a:r>
          </a:p>
          <a:p>
            <a:pPr marL="0" indent="460375" algn="just">
              <a:lnSpc>
                <a:spcPct val="120000"/>
              </a:lnSpc>
              <a:buNone/>
            </a:pPr>
            <a:r>
              <a:rPr lang="vi-VN" i="1">
                <a:latin typeface="Times New Roman" panose="02020603050405020304" pitchFamily="18" charset="0"/>
                <a:cs typeface="Times New Roman" panose="02020603050405020304" pitchFamily="18" charset="0"/>
              </a:rPr>
              <a:t>Thứ ba, </a:t>
            </a:r>
            <a:r>
              <a:rPr lang="vi-VN">
                <a:latin typeface="Times New Roman" panose="02020603050405020304" pitchFamily="18" charset="0"/>
                <a:cs typeface="Times New Roman" panose="02020603050405020304" pitchFamily="18" charset="0"/>
              </a:rPr>
              <a:t>cải thiện mạnh mẽ môi trường đầu tư, tạo mọi điều kiện thuận lợi và bình đẳng cho doanh nghiệp, phát triển đồng bộ các thành phần kinh tế, nhất là kinh tế tư nhân, xây dựng một số doanh nghiệp lớn giữ vai trò dẫn dắt, đầu tàu nhằm tập trung phát triển 3 trụ cột của nền kinh tế địa phương: (1) phát triển công nghiệp Alumin, luyện Nhôm và năng lượng tái tạo (điện gió, điện mặt trời), xây dựng Đắk Nông trở thành trung tâm công nghiệp Nhôm quốc gia; (2) phát triển nông nghiệp ứng dụng công nghệ cao, bền vững theo chuỗi giá trị; phát triển kinh tế rừng, trồng và chế biến dược liệu; tăng sức cạnh tranh, nâng cao giá trị gia tăng các sản phẩm nông nghiệp chủ lực; (3) phát triển du lịch trên nền tảng phát huy các lợi thế tự nhiên, các giá trị văn hóa - đặc trưng sinh thái bản địa, Công viên địa chất toàn cầu UNESCO Đắk Nông. </a:t>
            </a:r>
            <a:endParaRPr lang="en-US">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CBE98AB-03DE-5A41-A371-E56945B4B1E1}"/>
              </a:ext>
            </a:extLst>
          </p:cNvPr>
          <p:cNvSpPr>
            <a:spLocks noGrp="1"/>
          </p:cNvSpPr>
          <p:nvPr>
            <p:ph type="sldNum" sz="quarter" idx="12"/>
          </p:nvPr>
        </p:nvSpPr>
        <p:spPr/>
        <p:txBody>
          <a:bodyPr/>
          <a:lstStyle/>
          <a:p>
            <a:fld id="{E5E4E5AC-0154-2B49-9274-139277FF5202}" type="slidenum">
              <a:rPr lang="en-US"/>
              <a:t>32</a:t>
            </a:fld>
            <a:endParaRPr lang="en-US"/>
          </a:p>
        </p:txBody>
      </p:sp>
    </p:spTree>
    <p:extLst>
      <p:ext uri="{BB962C8B-B14F-4D97-AF65-F5344CB8AC3E}">
        <p14:creationId xmlns:p14="http://schemas.microsoft.com/office/powerpoint/2010/main" val="12047128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20B95A-9B9C-D14D-A429-BC1734AC86A7}"/>
              </a:ext>
            </a:extLst>
          </p:cNvPr>
          <p:cNvSpPr>
            <a:spLocks noGrp="1"/>
          </p:cNvSpPr>
          <p:nvPr>
            <p:ph idx="1"/>
          </p:nvPr>
        </p:nvSpPr>
        <p:spPr>
          <a:xfrm>
            <a:off x="838200" y="400832"/>
            <a:ext cx="10861110" cy="6075124"/>
          </a:xfrm>
        </p:spPr>
        <p:txBody>
          <a:bodyPr>
            <a:normAutofit/>
          </a:bodyPr>
          <a:lstStyle/>
          <a:p>
            <a:pPr marL="0" indent="347663" algn="just">
              <a:lnSpc>
                <a:spcPct val="120000"/>
              </a:lnSpc>
              <a:buNone/>
            </a:pPr>
            <a:r>
              <a:rPr lang="af-ZA" b="1">
                <a:solidFill>
                  <a:srgbClr val="1947F4"/>
                </a:solidFill>
                <a:latin typeface="Times New Roman" panose="02020603050405020304" pitchFamily="18" charset="0"/>
                <a:cs typeface="Times New Roman" panose="02020603050405020304" pitchFamily="18" charset="0"/>
              </a:rPr>
              <a:t>3.1. Các nhiệm vụ trọng tâm</a:t>
            </a:r>
          </a:p>
          <a:p>
            <a:pPr marL="0" indent="347663" algn="just">
              <a:buNone/>
            </a:pPr>
            <a:r>
              <a:rPr lang="vi-VN" i="1">
                <a:latin typeface="Times New Roman" panose="02020603050405020304" pitchFamily="18" charset="0"/>
                <a:cs typeface="Times New Roman" panose="02020603050405020304" pitchFamily="18" charset="0"/>
              </a:rPr>
              <a:t>Thứ tư</a:t>
            </a:r>
            <a:r>
              <a:rPr lang="vi-VN">
                <a:latin typeface="Times New Roman" panose="02020603050405020304" pitchFamily="18" charset="0"/>
                <a:cs typeface="Times New Roman" panose="02020603050405020304" pitchFamily="18" charset="0"/>
              </a:rPr>
              <a:t>, tập trung rà soát, xây dựng quy hoạch có tầm nhìn chiến lược dài hạn; chủ động, tích cực triển khai các giải pháp ứng phó biến đổi khí hậu; tổ chức thực hiện và quản lý tốt quy hoạch; nâng cao hiệu quả quản lý tài nguyên, nhất là đất đai, khoáng sản; thực hiện tốt công tác bảo vệ, phát triển rừng; quản lý đất đai gắn với quản lý dân cư; giải quyết tốt vấn đề di cư tự do.</a:t>
            </a:r>
            <a:endParaRPr lang="en-US">
              <a:latin typeface="Times New Roman" panose="02020603050405020304" pitchFamily="18" charset="0"/>
              <a:cs typeface="Times New Roman" panose="02020603050405020304" pitchFamily="18" charset="0"/>
            </a:endParaRPr>
          </a:p>
          <a:p>
            <a:pPr marL="0" indent="347663" algn="just">
              <a:buNone/>
            </a:pPr>
            <a:r>
              <a:rPr lang="vi-VN" i="1">
                <a:latin typeface="Times New Roman" panose="02020603050405020304" pitchFamily="18" charset="0"/>
                <a:cs typeface="Times New Roman" panose="02020603050405020304" pitchFamily="18" charset="0"/>
              </a:rPr>
              <a:t>Thứ năm</a:t>
            </a:r>
            <a:r>
              <a:rPr lang="vi-VN">
                <a:latin typeface="Times New Roman" panose="02020603050405020304" pitchFamily="18" charset="0"/>
                <a:cs typeface="Times New Roman" panose="02020603050405020304" pitchFamily="18" charset="0"/>
              </a:rPr>
              <a:t>, đổi mới, sắp xếp không gian phát triển, đầu tư kết cấu hạ tầng kỹ thuật, hạ tầng xã hội đồng bộ. Là nhiệm vụ trọng tâm của Quy hoạch thời kỳ 2021-2030, tầm nhìn đến năm 2050 nhằm khắc phục những tồn tại của các quy hoạch trước đây. Thực hiện quy hoạch, sắp xếp không gian khoa học, có tầm nhìn lâu dài gắn với hệ thống hạ tầng kỹ thuật và hạ tầng xã hội đồng bộ, trọng tâm là hạ tầng các khu công nghiệp, giao thông, đô thị và vùng động lực phát triển kinh tế của tỉnh...</a:t>
            </a:r>
            <a:endParaRPr lang="en-US">
              <a:latin typeface="Times New Roman" panose="02020603050405020304" pitchFamily="18" charset="0"/>
              <a:cs typeface="Times New Roman" panose="02020603050405020304" pitchFamily="18" charset="0"/>
            </a:endParaRPr>
          </a:p>
          <a:p>
            <a:pPr marL="0" indent="347663" algn="just">
              <a:lnSpc>
                <a:spcPct val="120000"/>
              </a:lnSpc>
              <a:buNone/>
            </a:pPr>
            <a:endParaRPr lang="af-ZA" b="1">
              <a:solidFill>
                <a:srgbClr val="1947F4"/>
              </a:solidFill>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CBE98AB-03DE-5A41-A371-E56945B4B1E1}"/>
              </a:ext>
            </a:extLst>
          </p:cNvPr>
          <p:cNvSpPr>
            <a:spLocks noGrp="1"/>
          </p:cNvSpPr>
          <p:nvPr>
            <p:ph type="sldNum" sz="quarter" idx="12"/>
          </p:nvPr>
        </p:nvSpPr>
        <p:spPr/>
        <p:txBody>
          <a:bodyPr/>
          <a:lstStyle/>
          <a:p>
            <a:fld id="{E5E4E5AC-0154-2B49-9274-139277FF5202}" type="slidenum">
              <a:rPr lang="en-US"/>
              <a:t>33</a:t>
            </a:fld>
            <a:endParaRPr lang="en-US"/>
          </a:p>
        </p:txBody>
      </p:sp>
    </p:spTree>
    <p:extLst>
      <p:ext uri="{BB962C8B-B14F-4D97-AF65-F5344CB8AC3E}">
        <p14:creationId xmlns:p14="http://schemas.microsoft.com/office/powerpoint/2010/main" val="42261612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20B95A-9B9C-D14D-A429-BC1734AC86A7}"/>
              </a:ext>
            </a:extLst>
          </p:cNvPr>
          <p:cNvSpPr>
            <a:spLocks noGrp="1"/>
          </p:cNvSpPr>
          <p:nvPr>
            <p:ph idx="1"/>
          </p:nvPr>
        </p:nvSpPr>
        <p:spPr>
          <a:xfrm>
            <a:off x="838200" y="400832"/>
            <a:ext cx="10861110" cy="6075124"/>
          </a:xfrm>
        </p:spPr>
        <p:txBody>
          <a:bodyPr>
            <a:normAutofit/>
          </a:bodyPr>
          <a:lstStyle/>
          <a:p>
            <a:pPr marL="0" indent="409575" algn="just">
              <a:lnSpc>
                <a:spcPct val="120000"/>
              </a:lnSpc>
              <a:buNone/>
            </a:pPr>
            <a:r>
              <a:rPr lang="af-ZA" b="1">
                <a:solidFill>
                  <a:srgbClr val="1947F4"/>
                </a:solidFill>
                <a:latin typeface="Times New Roman" panose="02020603050405020304" pitchFamily="18" charset="0"/>
                <a:cs typeface="Times New Roman" panose="02020603050405020304" pitchFamily="18" charset="0"/>
              </a:rPr>
              <a:t>3.1. Các nhiệm vụ trọng tâm</a:t>
            </a:r>
          </a:p>
          <a:p>
            <a:pPr marL="0" indent="409575" algn="just">
              <a:buNone/>
            </a:pPr>
            <a:r>
              <a:rPr lang="vi-VN" i="1">
                <a:latin typeface="Times New Roman" panose="02020603050405020304" pitchFamily="18" charset="0"/>
                <a:cs typeface="Times New Roman" panose="02020603050405020304" pitchFamily="18" charset="0"/>
              </a:rPr>
              <a:t>Thứ sáu</a:t>
            </a:r>
            <a:r>
              <a:rPr lang="vi-VN">
                <a:latin typeface="Times New Roman" panose="02020603050405020304" pitchFamily="18" charset="0"/>
                <a:cs typeface="Times New Roman" panose="02020603050405020304" pitchFamily="18" charset="0"/>
              </a:rPr>
              <a:t>, tập trung vào đổi mới sáng tạo, ứng dụng chuyển giao và phát triển khoa học công nghệ. Chú trọng vào hoàn thiện cơ chế chính sách, tạo mọi điều kiện để khoa học và công nghệ, đổi mới sáng tạo thực sự trở thành động lực cho phát triển kinh tế - xã hội. Đẩy mạnh các hoạt động nghiên cứu khoa học và phát triển công nghệ, trong đó chú trọng nghiên cứu ứng dụng và thương mại hóa kết quả nghiên cứu, phục vụ giải quyết các mục tiêu phát triển kinh tế - xã hội của tỉnh. </a:t>
            </a:r>
            <a:endParaRPr lang="en-US">
              <a:latin typeface="Times New Roman" panose="02020603050405020304" pitchFamily="18" charset="0"/>
              <a:cs typeface="Times New Roman" panose="02020603050405020304" pitchFamily="18" charset="0"/>
            </a:endParaRPr>
          </a:p>
          <a:p>
            <a:pPr marL="0" indent="409575" algn="just">
              <a:buNone/>
            </a:pPr>
            <a:r>
              <a:rPr lang="vi-VN" i="1">
                <a:latin typeface="Times New Roman" panose="02020603050405020304" pitchFamily="18" charset="0"/>
                <a:cs typeface="Times New Roman" panose="02020603050405020304" pitchFamily="18" charset="0"/>
              </a:rPr>
              <a:t>Thứ bảy</a:t>
            </a:r>
            <a:r>
              <a:rPr lang="vi-VN">
                <a:latin typeface="Times New Roman" panose="02020603050405020304" pitchFamily="18" charset="0"/>
                <a:cs typeface="Times New Roman" panose="02020603050405020304" pitchFamily="18" charset="0"/>
              </a:rPr>
              <a:t>, đẩy mạnh thực hiện các chương trình mục tiêu quốc gia về xây dựng nông thôn mới, giảm nghèo bền vững và phát triển kinh tế - xã hội vùng đồng bào dân tộc thiểu số; chú trọng công tác dân tộc trong tình hình mới; bảo tồn, phát huy giá trị văn hóa các dân tộc; xây dựng môi trường và đời sống văn hóa lành mạnh; nâng cao chất lượng cuộc sống của nhân dân.</a:t>
            </a:r>
            <a:endParaRPr lang="en-US">
              <a:latin typeface="Times New Roman" panose="02020603050405020304" pitchFamily="18" charset="0"/>
              <a:cs typeface="Times New Roman" panose="02020603050405020304" pitchFamily="18" charset="0"/>
            </a:endParaRPr>
          </a:p>
          <a:p>
            <a:pPr marL="0" indent="409575" algn="just">
              <a:lnSpc>
                <a:spcPct val="120000"/>
              </a:lnSpc>
              <a:buNone/>
            </a:pPr>
            <a:endParaRPr lang="af-ZA" b="1">
              <a:solidFill>
                <a:srgbClr val="1947F4"/>
              </a:solidFill>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CBE98AB-03DE-5A41-A371-E56945B4B1E1}"/>
              </a:ext>
            </a:extLst>
          </p:cNvPr>
          <p:cNvSpPr>
            <a:spLocks noGrp="1"/>
          </p:cNvSpPr>
          <p:nvPr>
            <p:ph type="sldNum" sz="quarter" idx="12"/>
          </p:nvPr>
        </p:nvSpPr>
        <p:spPr/>
        <p:txBody>
          <a:bodyPr/>
          <a:lstStyle/>
          <a:p>
            <a:fld id="{E5E4E5AC-0154-2B49-9274-139277FF5202}" type="slidenum">
              <a:rPr lang="en-US"/>
              <a:t>34</a:t>
            </a:fld>
            <a:endParaRPr lang="en-US"/>
          </a:p>
        </p:txBody>
      </p:sp>
    </p:spTree>
    <p:extLst>
      <p:ext uri="{BB962C8B-B14F-4D97-AF65-F5344CB8AC3E}">
        <p14:creationId xmlns:p14="http://schemas.microsoft.com/office/powerpoint/2010/main" val="19607355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20B95A-9B9C-D14D-A429-BC1734AC86A7}"/>
              </a:ext>
            </a:extLst>
          </p:cNvPr>
          <p:cNvSpPr>
            <a:spLocks noGrp="1"/>
          </p:cNvSpPr>
          <p:nvPr>
            <p:ph idx="1"/>
          </p:nvPr>
        </p:nvSpPr>
        <p:spPr>
          <a:xfrm>
            <a:off x="625256" y="463788"/>
            <a:ext cx="11211839" cy="6075124"/>
          </a:xfrm>
        </p:spPr>
        <p:txBody>
          <a:bodyPr>
            <a:normAutofit fontScale="92500" lnSpcReduction="10000"/>
          </a:bodyPr>
          <a:lstStyle/>
          <a:p>
            <a:pPr marL="0" indent="522288" algn="just">
              <a:lnSpc>
                <a:spcPct val="110000"/>
              </a:lnSpc>
              <a:buNone/>
            </a:pPr>
            <a:r>
              <a:rPr lang="af-ZA" b="1">
                <a:solidFill>
                  <a:srgbClr val="1947F4"/>
                </a:solidFill>
                <a:latin typeface="Times New Roman" panose="02020603050405020304" pitchFamily="18" charset="0"/>
                <a:cs typeface="Times New Roman" panose="02020603050405020304" pitchFamily="18" charset="0"/>
              </a:rPr>
              <a:t>3.1. Các nhiệm vụ trọng tâm</a:t>
            </a:r>
          </a:p>
          <a:p>
            <a:pPr marL="0" indent="522288" algn="just">
              <a:lnSpc>
                <a:spcPct val="110000"/>
              </a:lnSpc>
              <a:buNone/>
            </a:pPr>
            <a:r>
              <a:rPr lang="vi-VN" i="1">
                <a:latin typeface="Times New Roman" panose="02020603050405020304" pitchFamily="18" charset="0"/>
                <a:cs typeface="Times New Roman" panose="02020603050405020304" pitchFamily="18" charset="0"/>
              </a:rPr>
              <a:t>Thứ tám, </a:t>
            </a:r>
            <a:r>
              <a:rPr lang="vi-VN">
                <a:latin typeface="Times New Roman" panose="02020603050405020304" pitchFamily="18" charset="0"/>
                <a:cs typeface="Times New Roman" panose="02020603050405020304" pitchFamily="18" charset="0"/>
              </a:rPr>
              <a:t>tập trung giải quyết các vấn đề ô nhiễm môi trường đặt ra, trong đó trong thời kỳ quy hoạch 2021-2030, tập trung giải quyết vấn đề rác thải, nước thải khu, cụm công nghiệp, đô thị; các điểm ô nhiễm môi trường nghiêm trọng. Đảm bảo sử dụng có hiệu quả tài nguyên thiên nhiên, tài nguyên nước, bảo vệ đa dạng sinh học, bảo vệ môi trường và thích ứng với biến đổi khí hậu. Đồng thời phải có biện pháp đồng bộ về chống ô nhiễm môi trường phát sinh trong quá trình sản xuất, kinh doanh nhằm xử lý kịp thời ô nhiễm môi trường và giảm thiểu tác động xấu của ô nhiễm môi trường. </a:t>
            </a:r>
            <a:endParaRPr lang="en-US">
              <a:latin typeface="Times New Roman" panose="02020603050405020304" pitchFamily="18" charset="0"/>
              <a:cs typeface="Times New Roman" panose="02020603050405020304" pitchFamily="18" charset="0"/>
            </a:endParaRPr>
          </a:p>
          <a:p>
            <a:pPr marL="0" indent="522288" algn="just">
              <a:lnSpc>
                <a:spcPct val="110000"/>
              </a:lnSpc>
              <a:buNone/>
            </a:pPr>
            <a:r>
              <a:rPr lang="vi-VN" i="1">
                <a:latin typeface="Times New Roman" panose="02020603050405020304" pitchFamily="18" charset="0"/>
                <a:cs typeface="Times New Roman" panose="02020603050405020304" pitchFamily="18" charset="0"/>
              </a:rPr>
              <a:t>Thứ chín</a:t>
            </a:r>
            <a:r>
              <a:rPr lang="vi-VN">
                <a:latin typeface="Times New Roman" panose="02020603050405020304" pitchFamily="18" charset="0"/>
                <a:cs typeface="Times New Roman" panose="02020603050405020304" pitchFamily="18" charset="0"/>
              </a:rPr>
              <a:t>, giữ vững ổn định chính trị - xã hội, bảo đảm quốc phòng - an ninh, bảo vệ vững chắc chủ quyền biên giới quốc gia; chú trọng phát triển kinh tế - xã hội kết hợp với quốc phòng trên tuyến biên giới; tăng cường pháp chế, bảo đảm kỷ cương xã hội; phát huy dân chủ xã hội chủ nghĩa. Tập trung giải quyết các tranh chấp, khiếu kiện phức tạp liên quan đến đất đai.</a:t>
            </a:r>
            <a:endParaRPr lang="en-US">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CBE98AB-03DE-5A41-A371-E56945B4B1E1}"/>
              </a:ext>
            </a:extLst>
          </p:cNvPr>
          <p:cNvSpPr>
            <a:spLocks noGrp="1"/>
          </p:cNvSpPr>
          <p:nvPr>
            <p:ph type="sldNum" sz="quarter" idx="12"/>
          </p:nvPr>
        </p:nvSpPr>
        <p:spPr/>
        <p:txBody>
          <a:bodyPr/>
          <a:lstStyle/>
          <a:p>
            <a:fld id="{E5E4E5AC-0154-2B49-9274-139277FF5202}" type="slidenum">
              <a:rPr lang="en-US"/>
              <a:t>35</a:t>
            </a:fld>
            <a:endParaRPr lang="en-US"/>
          </a:p>
        </p:txBody>
      </p:sp>
    </p:spTree>
    <p:extLst>
      <p:ext uri="{BB962C8B-B14F-4D97-AF65-F5344CB8AC3E}">
        <p14:creationId xmlns:p14="http://schemas.microsoft.com/office/powerpoint/2010/main" val="12021591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0273A6-D77E-254C-A4E5-33CC49188376}"/>
              </a:ext>
            </a:extLst>
          </p:cNvPr>
          <p:cNvSpPr>
            <a:spLocks noGrp="1"/>
          </p:cNvSpPr>
          <p:nvPr>
            <p:ph idx="1"/>
          </p:nvPr>
        </p:nvSpPr>
        <p:spPr>
          <a:xfrm>
            <a:off x="838199" y="363254"/>
            <a:ext cx="10773427" cy="6087649"/>
          </a:xfrm>
        </p:spPr>
        <p:txBody>
          <a:bodyPr>
            <a:normAutofit/>
          </a:bodyPr>
          <a:lstStyle/>
          <a:p>
            <a:pPr marL="0" indent="460375" algn="just">
              <a:lnSpc>
                <a:spcPct val="110000"/>
              </a:lnSpc>
              <a:buNone/>
            </a:pPr>
            <a:r>
              <a:rPr lang="af-ZA" sz="3600" b="1">
                <a:solidFill>
                  <a:srgbClr val="1947F4"/>
                </a:solidFill>
                <a:latin typeface="Times New Roman" panose="02020603050405020304" pitchFamily="18" charset="0"/>
                <a:cs typeface="Times New Roman" panose="02020603050405020304" pitchFamily="18" charset="0"/>
              </a:rPr>
              <a:t>3.2. Các đột phá chiến lược</a:t>
            </a:r>
            <a:endParaRPr lang="en-US" sz="3600" b="1">
              <a:solidFill>
                <a:srgbClr val="1947F4"/>
              </a:solidFill>
              <a:latin typeface="Times New Roman" panose="02020603050405020304" pitchFamily="18" charset="0"/>
              <a:cs typeface="Times New Roman" panose="02020603050405020304" pitchFamily="18" charset="0"/>
            </a:endParaRPr>
          </a:p>
          <a:p>
            <a:pPr marL="0" indent="460375" algn="just">
              <a:lnSpc>
                <a:spcPct val="110000"/>
              </a:lnSpc>
              <a:buNone/>
            </a:pPr>
            <a:r>
              <a:rPr lang="vi-VN" sz="3600" i="1">
                <a:latin typeface="Times New Roman" panose="02020603050405020304" pitchFamily="18" charset="0"/>
                <a:cs typeface="Times New Roman" panose="02020603050405020304" pitchFamily="18" charset="0"/>
              </a:rPr>
              <a:t>Thứ nhất</a:t>
            </a:r>
            <a:r>
              <a:rPr lang="vi-VN" sz="3600">
                <a:latin typeface="Times New Roman" panose="02020603050405020304" pitchFamily="18" charset="0"/>
                <a:cs typeface="Times New Roman" panose="02020603050405020304" pitchFamily="18" charset="0"/>
              </a:rPr>
              <a:t>, xây dựng kết cấu hạ tầng, trọng tâm là hạ tầng giao thông, ưu tiên đầu tư xây dựng, mở rộng hạ tầng giao thông trọng điểm nội tỉnh, kết nối các điểm du lịch và hạ tầng trung tâm đô thị. Trong đó, dự án đột phá là Đường cao tốc Tây Nguyên – TP. HCM (đoạn từ TP. Gia Nghĩa – TP. HCM), đường sắt Đắk Nông - Chơn Thành (Bình Phước) và mở rộng quốc lộ 28.  </a:t>
            </a:r>
            <a:endParaRPr lang="en-US" sz="360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08DFB62B-AA77-AB4E-8F7D-DB0C3583E375}"/>
              </a:ext>
            </a:extLst>
          </p:cNvPr>
          <p:cNvSpPr>
            <a:spLocks noGrp="1"/>
          </p:cNvSpPr>
          <p:nvPr>
            <p:ph type="sldNum" sz="quarter" idx="12"/>
          </p:nvPr>
        </p:nvSpPr>
        <p:spPr/>
        <p:txBody>
          <a:bodyPr/>
          <a:lstStyle/>
          <a:p>
            <a:fld id="{E5E4E5AC-0154-2B49-9274-139277FF5202}" type="slidenum">
              <a:rPr lang="en-US"/>
              <a:t>36</a:t>
            </a:fld>
            <a:endParaRPr lang="en-US"/>
          </a:p>
        </p:txBody>
      </p:sp>
    </p:spTree>
    <p:extLst>
      <p:ext uri="{BB962C8B-B14F-4D97-AF65-F5344CB8AC3E}">
        <p14:creationId xmlns:p14="http://schemas.microsoft.com/office/powerpoint/2010/main" val="39429690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0273A6-D77E-254C-A4E5-33CC49188376}"/>
              </a:ext>
            </a:extLst>
          </p:cNvPr>
          <p:cNvSpPr>
            <a:spLocks noGrp="1"/>
          </p:cNvSpPr>
          <p:nvPr>
            <p:ph idx="1"/>
          </p:nvPr>
        </p:nvSpPr>
        <p:spPr>
          <a:xfrm>
            <a:off x="838199" y="363254"/>
            <a:ext cx="10773427" cy="6087649"/>
          </a:xfrm>
        </p:spPr>
        <p:txBody>
          <a:bodyPr>
            <a:normAutofit/>
          </a:bodyPr>
          <a:lstStyle/>
          <a:p>
            <a:pPr marL="0" indent="460375">
              <a:lnSpc>
                <a:spcPct val="110000"/>
              </a:lnSpc>
              <a:buNone/>
            </a:pPr>
            <a:r>
              <a:rPr lang="af-ZA" b="1">
                <a:solidFill>
                  <a:srgbClr val="1947F4"/>
                </a:solidFill>
                <a:latin typeface="Times New Roman" panose="02020603050405020304" pitchFamily="18" charset="0"/>
                <a:cs typeface="Times New Roman" panose="02020603050405020304" pitchFamily="18" charset="0"/>
              </a:rPr>
              <a:t>3.2. Các đột phá chiến lược</a:t>
            </a:r>
            <a:endParaRPr lang="en-US" b="1">
              <a:solidFill>
                <a:srgbClr val="1947F4"/>
              </a:solidFill>
              <a:latin typeface="Times New Roman" panose="02020603050405020304" pitchFamily="18" charset="0"/>
              <a:cs typeface="Times New Roman" panose="02020603050405020304" pitchFamily="18" charset="0"/>
            </a:endParaRPr>
          </a:p>
          <a:p>
            <a:pPr marL="0" indent="460375">
              <a:lnSpc>
                <a:spcPct val="110000"/>
              </a:lnSpc>
              <a:buNone/>
            </a:pPr>
            <a:r>
              <a:rPr lang="vi-VN" i="1">
                <a:latin typeface="Times New Roman" panose="02020603050405020304" pitchFamily="18" charset="0"/>
                <a:cs typeface="Times New Roman" panose="02020603050405020304" pitchFamily="18" charset="0"/>
              </a:rPr>
              <a:t>Thứ hai</a:t>
            </a:r>
            <a:r>
              <a:rPr lang="vi-VN">
                <a:latin typeface="Times New Roman" panose="02020603050405020304" pitchFamily="18" charset="0"/>
                <a:cs typeface="Times New Roman" panose="02020603050405020304" pitchFamily="18" charset="0"/>
              </a:rPr>
              <a:t>, cải thiện mạnh mẽ môi trường đầu tư kinh doanh. Trong đó, cần đột phá trong cải cách hành chính; nâng cao năng lực cạnh tranh, đổi mới thu hút đầu tư, đồng hành cùng doanh nghiệp; huy động, quản lý và sử dụng có hiệu quả mọi nguồn lực cho phát triển.</a:t>
            </a:r>
            <a:endParaRPr lang="en-US">
              <a:latin typeface="Times New Roman" panose="02020603050405020304" pitchFamily="18" charset="0"/>
              <a:cs typeface="Times New Roman" panose="02020603050405020304" pitchFamily="18" charset="0"/>
            </a:endParaRPr>
          </a:p>
          <a:p>
            <a:pPr marL="0" indent="460375">
              <a:lnSpc>
                <a:spcPct val="110000"/>
              </a:lnSpc>
              <a:buNone/>
            </a:pPr>
            <a:r>
              <a:rPr lang="vi-VN" i="1">
                <a:latin typeface="Times New Roman" panose="02020603050405020304" pitchFamily="18" charset="0"/>
                <a:cs typeface="Times New Roman" panose="02020603050405020304" pitchFamily="18" charset="0"/>
              </a:rPr>
              <a:t>Thứ ba, </a:t>
            </a:r>
            <a:r>
              <a:rPr lang="vi-VN">
                <a:latin typeface="Times New Roman" panose="02020603050405020304" pitchFamily="18" charset="0"/>
                <a:cs typeface="Times New Roman" panose="02020603050405020304" pitchFamily="18" charset="0"/>
              </a:rPr>
              <a:t>phát triển nguồn nhân lực, trọng tâm là đào tạo và thu hút nguồn nhân lực chất lượng cao trong hệ thống chính trị. Trong đó, cần đột phá trong phát triển đội ngũ nhân lực là cán bộ lãnh đạo, quản lý và nguồn nhân lực trong các ngành là trụ cột phát triển kinh tế của địa phương ở ba lĩnh vực công nghiệp nhôm - alumin, nông nghiệp công nghệ cao gắn với chế biến tinh nông sản và du lịch.</a:t>
            </a:r>
            <a:endParaRPr lang="en-US">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08DFB62B-AA77-AB4E-8F7D-DB0C3583E375}"/>
              </a:ext>
            </a:extLst>
          </p:cNvPr>
          <p:cNvSpPr>
            <a:spLocks noGrp="1"/>
          </p:cNvSpPr>
          <p:nvPr>
            <p:ph type="sldNum" sz="quarter" idx="12"/>
          </p:nvPr>
        </p:nvSpPr>
        <p:spPr/>
        <p:txBody>
          <a:bodyPr/>
          <a:lstStyle/>
          <a:p>
            <a:fld id="{E5E4E5AC-0154-2B49-9274-139277FF5202}" type="slidenum">
              <a:rPr lang="en-US"/>
              <a:t>37</a:t>
            </a:fld>
            <a:endParaRPr lang="en-US"/>
          </a:p>
        </p:txBody>
      </p:sp>
    </p:spTree>
    <p:extLst>
      <p:ext uri="{BB962C8B-B14F-4D97-AF65-F5344CB8AC3E}">
        <p14:creationId xmlns:p14="http://schemas.microsoft.com/office/powerpoint/2010/main" val="15250623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92A95-5623-FB40-9FAD-76346A1B60B1}"/>
              </a:ext>
            </a:extLst>
          </p:cNvPr>
          <p:cNvSpPr>
            <a:spLocks noGrp="1"/>
          </p:cNvSpPr>
          <p:nvPr>
            <p:ph type="title"/>
          </p:nvPr>
        </p:nvSpPr>
        <p:spPr/>
        <p:txBody>
          <a:bodyPr/>
          <a:lstStyle/>
          <a:p>
            <a:pPr algn="ctr"/>
            <a:r>
              <a:rPr lang="en-US">
                <a:solidFill>
                  <a:srgbClr val="1947F4"/>
                </a:solidFill>
                <a:latin typeface="Times New Roman" panose="02020603050405020304" pitchFamily="18" charset="0"/>
                <a:cs typeface="Times New Roman" panose="02020603050405020304" pitchFamily="18" charset="0"/>
              </a:rPr>
              <a:t>Xin chân thành cảm ơn</a:t>
            </a:r>
          </a:p>
        </p:txBody>
      </p:sp>
      <p:pic>
        <p:nvPicPr>
          <p:cNvPr id="5" name="Content Placeholder 4">
            <a:extLst>
              <a:ext uri="{FF2B5EF4-FFF2-40B4-BE49-F238E27FC236}">
                <a16:creationId xmlns:a16="http://schemas.microsoft.com/office/drawing/2014/main" id="{F3D59F8D-DA42-6E42-8A41-314A8F493697}"/>
              </a:ext>
            </a:extLst>
          </p:cNvPr>
          <p:cNvPicPr>
            <a:picLocks noGrp="1" noChangeAspect="1"/>
          </p:cNvPicPr>
          <p:nvPr>
            <p:ph idx="1"/>
          </p:nvPr>
        </p:nvPicPr>
        <p:blipFill>
          <a:blip r:embed="rId2"/>
          <a:stretch>
            <a:fillRect/>
          </a:stretch>
        </p:blipFill>
        <p:spPr>
          <a:xfrm>
            <a:off x="2117083" y="1612324"/>
            <a:ext cx="7527958" cy="4205070"/>
          </a:xfrm>
          <a:prstGeom prst="rect">
            <a:avLst/>
          </a:prstGeom>
        </p:spPr>
      </p:pic>
      <p:sp>
        <p:nvSpPr>
          <p:cNvPr id="4" name="Slide Number Placeholder 3">
            <a:extLst>
              <a:ext uri="{FF2B5EF4-FFF2-40B4-BE49-F238E27FC236}">
                <a16:creationId xmlns:a16="http://schemas.microsoft.com/office/drawing/2014/main" id="{44927C5E-D747-4B4F-9FAC-4F9265B56B50}"/>
              </a:ext>
            </a:extLst>
          </p:cNvPr>
          <p:cNvSpPr>
            <a:spLocks noGrp="1"/>
          </p:cNvSpPr>
          <p:nvPr>
            <p:ph type="sldNum" sz="quarter" idx="12"/>
          </p:nvPr>
        </p:nvSpPr>
        <p:spPr/>
        <p:txBody>
          <a:bodyPr/>
          <a:lstStyle/>
          <a:p>
            <a:fld id="{E5E4E5AC-0154-2B49-9274-139277FF5202}" type="slidenum">
              <a:rPr lang="en-US"/>
              <a:t>38</a:t>
            </a:fld>
            <a:endParaRPr lang="en-US"/>
          </a:p>
        </p:txBody>
      </p:sp>
    </p:spTree>
    <p:extLst>
      <p:ext uri="{BB962C8B-B14F-4D97-AF65-F5344CB8AC3E}">
        <p14:creationId xmlns:p14="http://schemas.microsoft.com/office/powerpoint/2010/main" val="17194269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0BE75-5437-334F-9255-A637EDFF63A5}"/>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1B003369-F4A6-4748-823F-46B381B45AD9}"/>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0417" y="102742"/>
            <a:ext cx="11465960" cy="6215865"/>
          </a:xfrm>
          <a:prstGeom prst="rect">
            <a:avLst/>
          </a:prstGeom>
          <a:noFill/>
          <a:ln>
            <a:noFill/>
          </a:ln>
        </p:spPr>
      </p:pic>
      <p:sp>
        <p:nvSpPr>
          <p:cNvPr id="3" name="Slide Number Placeholder 2">
            <a:extLst>
              <a:ext uri="{FF2B5EF4-FFF2-40B4-BE49-F238E27FC236}">
                <a16:creationId xmlns:a16="http://schemas.microsoft.com/office/drawing/2014/main" id="{64AF155E-7532-5D49-A3E9-4E62BBCE0E2A}"/>
              </a:ext>
            </a:extLst>
          </p:cNvPr>
          <p:cNvSpPr>
            <a:spLocks noGrp="1"/>
          </p:cNvSpPr>
          <p:nvPr>
            <p:ph type="sldNum" sz="quarter" idx="12"/>
          </p:nvPr>
        </p:nvSpPr>
        <p:spPr/>
        <p:txBody>
          <a:bodyPr/>
          <a:lstStyle/>
          <a:p>
            <a:fld id="{E5E4E5AC-0154-2B49-9274-139277FF5202}" type="slidenum">
              <a:rPr lang="en-US"/>
              <a:t>3</a:t>
            </a:fld>
            <a:endParaRPr lang="en-US"/>
          </a:p>
        </p:txBody>
      </p:sp>
    </p:spTree>
    <p:extLst>
      <p:ext uri="{BB962C8B-B14F-4D97-AF65-F5344CB8AC3E}">
        <p14:creationId xmlns:p14="http://schemas.microsoft.com/office/powerpoint/2010/main" val="3383897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754B037-C789-2946-9D55-3F2F44E9D675}"/>
              </a:ext>
            </a:extLst>
          </p:cNvPr>
          <p:cNvSpPr>
            <a:spLocks noGrp="1"/>
          </p:cNvSpPr>
          <p:nvPr>
            <p:ph idx="1"/>
          </p:nvPr>
        </p:nvSpPr>
        <p:spPr>
          <a:xfrm>
            <a:off x="565080" y="534256"/>
            <a:ext cx="6421348" cy="5642707"/>
          </a:xfrm>
          <a:ln>
            <a:solidFill>
              <a:srgbClr val="1947F4"/>
            </a:solidFill>
          </a:ln>
        </p:spPr>
        <p:txBody>
          <a:bodyPr>
            <a:normAutofit/>
          </a:bodyPr>
          <a:lstStyle/>
          <a:p>
            <a:pPr marL="0" indent="234950">
              <a:buNone/>
            </a:pPr>
            <a:r>
              <a:rPr lang="en-US" sz="3200">
                <a:solidFill>
                  <a:srgbClr val="1947F4"/>
                </a:solidFill>
                <a:latin typeface="Times New Roman" panose="02020603050405020304" pitchFamily="18" charset="0"/>
                <a:cs typeface="Times New Roman" panose="02020603050405020304" pitchFamily="18" charset="0"/>
              </a:rPr>
              <a:t>Mức đóng góp của từng khu vực kinh tế vào tăng trưởng kinh tế của tỉnh thời kỳ 2011-2020: </a:t>
            </a:r>
          </a:p>
          <a:p>
            <a:pPr marL="0" indent="234950">
              <a:buNone/>
            </a:pPr>
            <a:r>
              <a:rPr lang="en-US" sz="3200">
                <a:latin typeface="Times New Roman" panose="02020603050405020304" pitchFamily="18" charset="0"/>
                <a:cs typeface="Times New Roman" panose="02020603050405020304" pitchFamily="18" charset="0"/>
              </a:rPr>
              <a:t>- Khu vực dịch vụ: 2,85%</a:t>
            </a:r>
          </a:p>
          <a:p>
            <a:pPr marL="0" indent="234950">
              <a:buNone/>
            </a:pPr>
            <a:r>
              <a:rPr lang="en-US" sz="3200">
                <a:latin typeface="Times New Roman" panose="02020603050405020304" pitchFamily="18" charset="0"/>
                <a:cs typeface="Times New Roman" panose="02020603050405020304" pitchFamily="18" charset="0"/>
              </a:rPr>
              <a:t>- Khu vực nông, lâm nghiệp và thủy sản: 1,60%</a:t>
            </a:r>
          </a:p>
          <a:p>
            <a:pPr marL="0" indent="234950">
              <a:buNone/>
            </a:pPr>
            <a:r>
              <a:rPr lang="en-US" sz="3200">
                <a:latin typeface="Times New Roman" panose="02020603050405020304" pitchFamily="18" charset="0"/>
                <a:cs typeface="Times New Roman" panose="02020603050405020304" pitchFamily="18" charset="0"/>
              </a:rPr>
              <a:t>- Khu vực công nghiệp - xây dựng: 1,55%</a:t>
            </a:r>
          </a:p>
          <a:p>
            <a:pPr marL="0" indent="234950">
              <a:buNone/>
            </a:pPr>
            <a:r>
              <a:rPr lang="en-US" sz="3200">
                <a:latin typeface="Times New Roman" panose="02020603050405020304" pitchFamily="18" charset="0"/>
                <a:cs typeface="Times New Roman" panose="02020603050405020304" pitchFamily="18" charset="0"/>
              </a:rPr>
              <a:t>- Khu vực thuế sản phẩm trừ trợ cấp sản phẩm: 0,32%  .</a:t>
            </a:r>
          </a:p>
        </p:txBody>
      </p:sp>
      <p:pic>
        <p:nvPicPr>
          <p:cNvPr id="6" name="Picture 5">
            <a:extLst>
              <a:ext uri="{FF2B5EF4-FFF2-40B4-BE49-F238E27FC236}">
                <a16:creationId xmlns:a16="http://schemas.microsoft.com/office/drawing/2014/main" id="{09FC77E9-4F3B-7046-A310-B2EA4B707A91}"/>
              </a:ext>
            </a:extLst>
          </p:cNvPr>
          <p:cNvPicPr>
            <a:picLocks noChangeAspect="1"/>
          </p:cNvPicPr>
          <p:nvPr/>
        </p:nvPicPr>
        <p:blipFill>
          <a:blip r:embed="rId2"/>
          <a:stretch>
            <a:fillRect/>
          </a:stretch>
        </p:blipFill>
        <p:spPr>
          <a:xfrm>
            <a:off x="7678576" y="171022"/>
            <a:ext cx="3684641" cy="1996825"/>
          </a:xfrm>
          <a:prstGeom prst="rect">
            <a:avLst/>
          </a:prstGeom>
        </p:spPr>
      </p:pic>
      <p:pic>
        <p:nvPicPr>
          <p:cNvPr id="7" name="Picture 6">
            <a:extLst>
              <a:ext uri="{FF2B5EF4-FFF2-40B4-BE49-F238E27FC236}">
                <a16:creationId xmlns:a16="http://schemas.microsoft.com/office/drawing/2014/main" id="{18793E93-56FA-4941-B646-E882D1CF3B52}"/>
              </a:ext>
            </a:extLst>
          </p:cNvPr>
          <p:cNvPicPr>
            <a:picLocks noChangeAspect="1"/>
          </p:cNvPicPr>
          <p:nvPr/>
        </p:nvPicPr>
        <p:blipFill>
          <a:blip r:embed="rId3"/>
          <a:stretch>
            <a:fillRect/>
          </a:stretch>
        </p:blipFill>
        <p:spPr>
          <a:xfrm>
            <a:off x="7678577" y="2167848"/>
            <a:ext cx="3684640" cy="2445249"/>
          </a:xfrm>
          <a:prstGeom prst="rect">
            <a:avLst/>
          </a:prstGeom>
        </p:spPr>
      </p:pic>
      <p:pic>
        <p:nvPicPr>
          <p:cNvPr id="8" name="Picture 7">
            <a:extLst>
              <a:ext uri="{FF2B5EF4-FFF2-40B4-BE49-F238E27FC236}">
                <a16:creationId xmlns:a16="http://schemas.microsoft.com/office/drawing/2014/main" id="{99F0CD5C-7216-D945-A28B-9A9F19AA3FB9}"/>
              </a:ext>
            </a:extLst>
          </p:cNvPr>
          <p:cNvPicPr>
            <a:picLocks noChangeAspect="1"/>
          </p:cNvPicPr>
          <p:nvPr/>
        </p:nvPicPr>
        <p:blipFill>
          <a:blip r:embed="rId4"/>
          <a:stretch>
            <a:fillRect/>
          </a:stretch>
        </p:blipFill>
        <p:spPr>
          <a:xfrm>
            <a:off x="7678576" y="4613097"/>
            <a:ext cx="3723774" cy="2171511"/>
          </a:xfrm>
          <a:prstGeom prst="rect">
            <a:avLst/>
          </a:prstGeom>
        </p:spPr>
      </p:pic>
      <p:sp>
        <p:nvSpPr>
          <p:cNvPr id="2" name="Slide Number Placeholder 1">
            <a:extLst>
              <a:ext uri="{FF2B5EF4-FFF2-40B4-BE49-F238E27FC236}">
                <a16:creationId xmlns:a16="http://schemas.microsoft.com/office/drawing/2014/main" id="{8E6139CF-C889-EE4D-80F1-0ECE54346E50}"/>
              </a:ext>
            </a:extLst>
          </p:cNvPr>
          <p:cNvSpPr>
            <a:spLocks noGrp="1"/>
          </p:cNvSpPr>
          <p:nvPr>
            <p:ph type="sldNum" sz="quarter" idx="12"/>
          </p:nvPr>
        </p:nvSpPr>
        <p:spPr/>
        <p:txBody>
          <a:bodyPr/>
          <a:lstStyle/>
          <a:p>
            <a:fld id="{E5E4E5AC-0154-2B49-9274-139277FF5202}" type="slidenum">
              <a:rPr lang="en-US"/>
              <a:t>4</a:t>
            </a:fld>
            <a:endParaRPr lang="en-US"/>
          </a:p>
        </p:txBody>
      </p:sp>
    </p:spTree>
    <p:extLst>
      <p:ext uri="{BB962C8B-B14F-4D97-AF65-F5344CB8AC3E}">
        <p14:creationId xmlns:p14="http://schemas.microsoft.com/office/powerpoint/2010/main" val="24939832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754B037-C789-2946-9D55-3F2F44E9D675}"/>
              </a:ext>
            </a:extLst>
          </p:cNvPr>
          <p:cNvSpPr>
            <a:spLocks noGrp="1"/>
          </p:cNvSpPr>
          <p:nvPr>
            <p:ph idx="1"/>
          </p:nvPr>
        </p:nvSpPr>
        <p:spPr>
          <a:xfrm>
            <a:off x="565079" y="472611"/>
            <a:ext cx="6811765" cy="5753527"/>
          </a:xfrm>
          <a:ln>
            <a:solidFill>
              <a:srgbClr val="1947F4"/>
            </a:solidFill>
          </a:ln>
        </p:spPr>
        <p:txBody>
          <a:bodyPr>
            <a:noAutofit/>
          </a:bodyPr>
          <a:lstStyle/>
          <a:p>
            <a:pPr marL="0" indent="234950">
              <a:buNone/>
            </a:pPr>
            <a:r>
              <a:rPr lang="vi-VN" sz="2400" b="1">
                <a:solidFill>
                  <a:srgbClr val="1947F4"/>
                </a:solidFill>
              </a:rPr>
              <a:t>Thứ hai, chuyển dịch cơ cấu kinh tế theo xu hướng tích cực</a:t>
            </a:r>
            <a:endParaRPr lang="en-US" sz="2400" b="1">
              <a:solidFill>
                <a:srgbClr val="1947F4"/>
              </a:solidFill>
              <a:latin typeface="Times New Roman" panose="02020603050405020304" pitchFamily="18" charset="0"/>
              <a:cs typeface="Times New Roman" panose="02020603050405020304" pitchFamily="18" charset="0"/>
            </a:endParaRPr>
          </a:p>
          <a:p>
            <a:pPr marL="0" indent="409575" algn="just">
              <a:lnSpc>
                <a:spcPct val="120000"/>
              </a:lnSpc>
              <a:buNone/>
            </a:pPr>
            <a:r>
              <a:rPr lang="vi-VN" sz="2400">
                <a:latin typeface="+mj-lt"/>
              </a:rPr>
              <a:t>- Tỷ trọng khu vực nông, lâm nghiệp và thủy sản giảm từ 51,61%  năm 2010, xuống còn  37.48% năm 2020</a:t>
            </a:r>
            <a:endParaRPr lang="en-US" sz="2400">
              <a:latin typeface="+mj-lt"/>
            </a:endParaRPr>
          </a:p>
          <a:p>
            <a:pPr marL="0" indent="409575" algn="just">
              <a:lnSpc>
                <a:spcPct val="120000"/>
              </a:lnSpc>
              <a:buNone/>
            </a:pPr>
            <a:r>
              <a:rPr lang="vi-VN" sz="2400">
                <a:latin typeface="+mj-lt"/>
              </a:rPr>
              <a:t>- Tỷ trọng khu vực Công nghiệp – Xây dựng tăng dần từ 8,55% năm 2010, lên 15.84% năm 2020.</a:t>
            </a:r>
            <a:endParaRPr lang="en-US" sz="2400">
              <a:latin typeface="+mj-lt"/>
            </a:endParaRPr>
          </a:p>
          <a:p>
            <a:pPr marL="0" indent="409575" algn="just">
              <a:lnSpc>
                <a:spcPct val="120000"/>
              </a:lnSpc>
              <a:buNone/>
            </a:pPr>
            <a:r>
              <a:rPr lang="vi-VN" sz="2400">
                <a:latin typeface="+mj-lt"/>
              </a:rPr>
              <a:t>- Tỷ trọng khu vực Dịch vụ tăng dần từ 35,87% năm 2010, lên  42.2 % năm 2020</a:t>
            </a:r>
            <a:endParaRPr lang="en-US" sz="2400">
              <a:latin typeface="+mj-lt"/>
            </a:endParaRPr>
          </a:p>
          <a:p>
            <a:pPr marL="0" indent="409575" algn="just">
              <a:lnSpc>
                <a:spcPct val="120000"/>
              </a:lnSpc>
              <a:buNone/>
            </a:pPr>
            <a:r>
              <a:rPr lang="vi-VN" sz="2400">
                <a:latin typeface="+mj-lt"/>
              </a:rPr>
              <a:t>- Tỷ trọng khu vực thuế sản phẩm trừ trợ cấp sản phẩm tăng dần từ 3,98% năm 2010, lên 4.48% năm 2020.</a:t>
            </a:r>
            <a:endParaRPr lang="en-US" sz="2400">
              <a:latin typeface="+mj-lt"/>
            </a:endParaRPr>
          </a:p>
          <a:p>
            <a:pPr marL="0" indent="234950">
              <a:buNone/>
            </a:pPr>
            <a:endParaRPr lang="en-US" sz="240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09FC77E9-4F3B-7046-A310-B2EA4B707A91}"/>
              </a:ext>
            </a:extLst>
          </p:cNvPr>
          <p:cNvPicPr>
            <a:picLocks noChangeAspect="1"/>
          </p:cNvPicPr>
          <p:nvPr/>
        </p:nvPicPr>
        <p:blipFill>
          <a:blip r:embed="rId2"/>
          <a:stretch>
            <a:fillRect/>
          </a:stretch>
        </p:blipFill>
        <p:spPr>
          <a:xfrm>
            <a:off x="7678576" y="171022"/>
            <a:ext cx="3684641" cy="1996825"/>
          </a:xfrm>
          <a:prstGeom prst="rect">
            <a:avLst/>
          </a:prstGeom>
        </p:spPr>
      </p:pic>
      <p:pic>
        <p:nvPicPr>
          <p:cNvPr id="7" name="Picture 6">
            <a:extLst>
              <a:ext uri="{FF2B5EF4-FFF2-40B4-BE49-F238E27FC236}">
                <a16:creationId xmlns:a16="http://schemas.microsoft.com/office/drawing/2014/main" id="{18793E93-56FA-4941-B646-E882D1CF3B52}"/>
              </a:ext>
            </a:extLst>
          </p:cNvPr>
          <p:cNvPicPr>
            <a:picLocks noChangeAspect="1"/>
          </p:cNvPicPr>
          <p:nvPr/>
        </p:nvPicPr>
        <p:blipFill>
          <a:blip r:embed="rId3"/>
          <a:stretch>
            <a:fillRect/>
          </a:stretch>
        </p:blipFill>
        <p:spPr>
          <a:xfrm>
            <a:off x="7678577" y="2167848"/>
            <a:ext cx="3684640" cy="2445249"/>
          </a:xfrm>
          <a:prstGeom prst="rect">
            <a:avLst/>
          </a:prstGeom>
        </p:spPr>
      </p:pic>
      <p:pic>
        <p:nvPicPr>
          <p:cNvPr id="8" name="Picture 7">
            <a:extLst>
              <a:ext uri="{FF2B5EF4-FFF2-40B4-BE49-F238E27FC236}">
                <a16:creationId xmlns:a16="http://schemas.microsoft.com/office/drawing/2014/main" id="{99F0CD5C-7216-D945-A28B-9A9F19AA3FB9}"/>
              </a:ext>
            </a:extLst>
          </p:cNvPr>
          <p:cNvPicPr>
            <a:picLocks noChangeAspect="1"/>
          </p:cNvPicPr>
          <p:nvPr/>
        </p:nvPicPr>
        <p:blipFill>
          <a:blip r:embed="rId4"/>
          <a:stretch>
            <a:fillRect/>
          </a:stretch>
        </p:blipFill>
        <p:spPr>
          <a:xfrm>
            <a:off x="7678576" y="4613097"/>
            <a:ext cx="3723774" cy="2171511"/>
          </a:xfrm>
          <a:prstGeom prst="rect">
            <a:avLst/>
          </a:prstGeom>
        </p:spPr>
      </p:pic>
      <p:sp>
        <p:nvSpPr>
          <p:cNvPr id="2" name="Slide Number Placeholder 1">
            <a:extLst>
              <a:ext uri="{FF2B5EF4-FFF2-40B4-BE49-F238E27FC236}">
                <a16:creationId xmlns:a16="http://schemas.microsoft.com/office/drawing/2014/main" id="{AA2F3611-AFF2-4643-AED7-3A91C2B05456}"/>
              </a:ext>
            </a:extLst>
          </p:cNvPr>
          <p:cNvSpPr>
            <a:spLocks noGrp="1"/>
          </p:cNvSpPr>
          <p:nvPr>
            <p:ph type="sldNum" sz="quarter" idx="12"/>
          </p:nvPr>
        </p:nvSpPr>
        <p:spPr/>
        <p:txBody>
          <a:bodyPr/>
          <a:lstStyle/>
          <a:p>
            <a:fld id="{E5E4E5AC-0154-2B49-9274-139277FF5202}" type="slidenum">
              <a:rPr lang="en-US"/>
              <a:t>5</a:t>
            </a:fld>
            <a:endParaRPr lang="en-US"/>
          </a:p>
        </p:txBody>
      </p:sp>
    </p:spTree>
    <p:extLst>
      <p:ext uri="{BB962C8B-B14F-4D97-AF65-F5344CB8AC3E}">
        <p14:creationId xmlns:p14="http://schemas.microsoft.com/office/powerpoint/2010/main" val="2616154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416265-86E4-A048-9ADD-1896B7F3618F}"/>
              </a:ext>
            </a:extLst>
          </p:cNvPr>
          <p:cNvSpPr>
            <a:spLocks noGrp="1"/>
          </p:cNvSpPr>
          <p:nvPr>
            <p:ph idx="1"/>
          </p:nvPr>
        </p:nvSpPr>
        <p:spPr>
          <a:xfrm>
            <a:off x="838200" y="452063"/>
            <a:ext cx="7210247" cy="5815173"/>
          </a:xfrm>
          <a:ln>
            <a:noFill/>
          </a:ln>
        </p:spPr>
        <p:txBody>
          <a:bodyPr>
            <a:normAutofit/>
          </a:bodyPr>
          <a:lstStyle/>
          <a:p>
            <a:pPr marL="0" indent="409575" algn="just">
              <a:lnSpc>
                <a:spcPct val="110000"/>
              </a:lnSpc>
              <a:buNone/>
            </a:pPr>
            <a:r>
              <a:rPr lang="vi-VN" sz="3400" i="1">
                <a:solidFill>
                  <a:srgbClr val="1947F4"/>
                </a:solidFill>
                <a:latin typeface="+mj-lt"/>
              </a:rPr>
              <a:t>Thứ ba,</a:t>
            </a:r>
            <a:r>
              <a:rPr lang="vi-VN" sz="3400">
                <a:solidFill>
                  <a:srgbClr val="1947F4"/>
                </a:solidFill>
                <a:latin typeface="+mj-lt"/>
              </a:rPr>
              <a:t> </a:t>
            </a:r>
            <a:r>
              <a:rPr lang="vi-VN" sz="3400" i="1">
                <a:solidFill>
                  <a:srgbClr val="1947F4"/>
                </a:solidFill>
                <a:latin typeface="+mj-lt"/>
              </a:rPr>
              <a:t>t</a:t>
            </a:r>
            <a:r>
              <a:rPr lang="en-US" sz="3400" i="1">
                <a:solidFill>
                  <a:srgbClr val="1947F4"/>
                </a:solidFill>
                <a:latin typeface="+mj-lt"/>
              </a:rPr>
              <a:t>ổng sản phẩm quốc</a:t>
            </a:r>
            <a:r>
              <a:rPr lang="vi-VN" sz="3400" i="1">
                <a:solidFill>
                  <a:srgbClr val="1947F4"/>
                </a:solidFill>
                <a:latin typeface="+mj-lt"/>
              </a:rPr>
              <a:t> nội trên địa bàn </a:t>
            </a:r>
            <a:r>
              <a:rPr lang="en-US" sz="3400" i="1">
                <a:solidFill>
                  <a:srgbClr val="1947F4"/>
                </a:solidFill>
                <a:latin typeface="+mj-lt"/>
              </a:rPr>
              <a:t>bình quân đầu người</a:t>
            </a:r>
            <a:r>
              <a:rPr lang="vi-VN" sz="3400" i="1">
                <a:solidFill>
                  <a:srgbClr val="1947F4"/>
                </a:solidFill>
                <a:latin typeface="+mj-lt"/>
              </a:rPr>
              <a:t> tăng qua các năm. </a:t>
            </a:r>
          </a:p>
          <a:p>
            <a:pPr marL="0" indent="409575" algn="just">
              <a:lnSpc>
                <a:spcPct val="110000"/>
              </a:lnSpc>
              <a:buNone/>
            </a:pPr>
            <a:r>
              <a:rPr lang="en-US" sz="3400">
                <a:latin typeface="Times New Roman" panose="02020603050405020304" pitchFamily="18" charset="0"/>
                <a:cs typeface="Times New Roman" panose="02020603050405020304" pitchFamily="18" charset="0"/>
              </a:rPr>
              <a:t>Năm 2010: 20,5 triệu đồng </a:t>
            </a:r>
          </a:p>
          <a:p>
            <a:pPr marL="0" indent="409575" algn="just">
              <a:lnSpc>
                <a:spcPct val="110000"/>
              </a:lnSpc>
              <a:buNone/>
            </a:pPr>
            <a:r>
              <a:rPr lang="en-US" sz="3400">
                <a:latin typeface="Times New Roman" panose="02020603050405020304" pitchFamily="18" charset="0"/>
                <a:cs typeface="Times New Roman" panose="02020603050405020304" pitchFamily="18" charset="0"/>
              </a:rPr>
              <a:t>Năm 2015 : 40,7 triệu đồng </a:t>
            </a:r>
          </a:p>
          <a:p>
            <a:pPr marL="0" indent="409575" algn="just">
              <a:lnSpc>
                <a:spcPct val="110000"/>
              </a:lnSpc>
              <a:buNone/>
            </a:pPr>
            <a:r>
              <a:rPr lang="en-US" sz="3400">
                <a:latin typeface="Times New Roman" panose="02020603050405020304" pitchFamily="18" charset="0"/>
                <a:cs typeface="Times New Roman" panose="02020603050405020304" pitchFamily="18" charset="0"/>
              </a:rPr>
              <a:t>Năm 2020: 49,5 triệu đồng</a:t>
            </a:r>
          </a:p>
        </p:txBody>
      </p:sp>
      <p:pic>
        <p:nvPicPr>
          <p:cNvPr id="4" name="Picture 3">
            <a:extLst>
              <a:ext uri="{FF2B5EF4-FFF2-40B4-BE49-F238E27FC236}">
                <a16:creationId xmlns:a16="http://schemas.microsoft.com/office/drawing/2014/main" id="{C4009DFB-F07C-0040-BD86-6FB2579B7074}"/>
              </a:ext>
            </a:extLst>
          </p:cNvPr>
          <p:cNvPicPr>
            <a:picLocks noChangeAspect="1"/>
          </p:cNvPicPr>
          <p:nvPr/>
        </p:nvPicPr>
        <p:blipFill>
          <a:blip r:embed="rId2"/>
          <a:stretch>
            <a:fillRect/>
          </a:stretch>
        </p:blipFill>
        <p:spPr>
          <a:xfrm>
            <a:off x="8048447" y="1428108"/>
            <a:ext cx="3492500" cy="2517168"/>
          </a:xfrm>
          <a:prstGeom prst="rect">
            <a:avLst/>
          </a:prstGeom>
        </p:spPr>
      </p:pic>
      <p:pic>
        <p:nvPicPr>
          <p:cNvPr id="5" name="Picture 4">
            <a:extLst>
              <a:ext uri="{FF2B5EF4-FFF2-40B4-BE49-F238E27FC236}">
                <a16:creationId xmlns:a16="http://schemas.microsoft.com/office/drawing/2014/main" id="{B35D0EC0-5ABB-B24E-A967-36B21FA7BF2A}"/>
              </a:ext>
            </a:extLst>
          </p:cNvPr>
          <p:cNvPicPr>
            <a:picLocks noChangeAspect="1"/>
          </p:cNvPicPr>
          <p:nvPr/>
        </p:nvPicPr>
        <p:blipFill>
          <a:blip r:embed="rId3"/>
          <a:stretch>
            <a:fillRect/>
          </a:stretch>
        </p:blipFill>
        <p:spPr>
          <a:xfrm>
            <a:off x="7896047" y="3945276"/>
            <a:ext cx="3797300" cy="2133600"/>
          </a:xfrm>
          <a:prstGeom prst="rect">
            <a:avLst/>
          </a:prstGeom>
        </p:spPr>
      </p:pic>
      <p:sp>
        <p:nvSpPr>
          <p:cNvPr id="6" name="Slide Number Placeholder 5">
            <a:extLst>
              <a:ext uri="{FF2B5EF4-FFF2-40B4-BE49-F238E27FC236}">
                <a16:creationId xmlns:a16="http://schemas.microsoft.com/office/drawing/2014/main" id="{CA169D07-9D3E-3046-8F84-C88E763B1907}"/>
              </a:ext>
            </a:extLst>
          </p:cNvPr>
          <p:cNvSpPr>
            <a:spLocks noGrp="1"/>
          </p:cNvSpPr>
          <p:nvPr>
            <p:ph type="sldNum" sz="quarter" idx="12"/>
          </p:nvPr>
        </p:nvSpPr>
        <p:spPr/>
        <p:txBody>
          <a:bodyPr/>
          <a:lstStyle/>
          <a:p>
            <a:fld id="{E5E4E5AC-0154-2B49-9274-139277FF5202}" type="slidenum">
              <a:rPr lang="en-US"/>
              <a:t>6</a:t>
            </a:fld>
            <a:endParaRPr lang="en-US"/>
          </a:p>
        </p:txBody>
      </p:sp>
    </p:spTree>
    <p:extLst>
      <p:ext uri="{BB962C8B-B14F-4D97-AF65-F5344CB8AC3E}">
        <p14:creationId xmlns:p14="http://schemas.microsoft.com/office/powerpoint/2010/main" val="30302653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BE946-5748-6F43-923D-66A460FEEA5B}"/>
              </a:ext>
            </a:extLst>
          </p:cNvPr>
          <p:cNvSpPr>
            <a:spLocks noGrp="1"/>
          </p:cNvSpPr>
          <p:nvPr>
            <p:ph type="title"/>
          </p:nvPr>
        </p:nvSpPr>
        <p:spPr>
          <a:xfrm>
            <a:off x="838200" y="365126"/>
            <a:ext cx="10515600" cy="734210"/>
          </a:xfrm>
        </p:spPr>
        <p:txBody>
          <a:bodyPr>
            <a:normAutofit fontScale="90000"/>
          </a:bodyPr>
          <a:lstStyle/>
          <a:p>
            <a:r>
              <a:rPr lang="vi-VN" sz="3600" b="1" i="1">
                <a:solidFill>
                  <a:srgbClr val="1947F4"/>
                </a:solidFill>
              </a:rPr>
              <a:t>Thứ tư, thu chi cân đối ngân sách theo xu hướng tích cực</a:t>
            </a:r>
            <a:endParaRPr lang="en-US" sz="3600" i="1">
              <a:solidFill>
                <a:srgbClr val="1947F4"/>
              </a:solidFill>
            </a:endParaRPr>
          </a:p>
        </p:txBody>
      </p:sp>
      <p:sp>
        <p:nvSpPr>
          <p:cNvPr id="3" name="Content Placeholder 2">
            <a:extLst>
              <a:ext uri="{FF2B5EF4-FFF2-40B4-BE49-F238E27FC236}">
                <a16:creationId xmlns:a16="http://schemas.microsoft.com/office/drawing/2014/main" id="{EE624CCC-FD21-2341-BAF2-BF832D14D72F}"/>
              </a:ext>
            </a:extLst>
          </p:cNvPr>
          <p:cNvSpPr>
            <a:spLocks noGrp="1"/>
          </p:cNvSpPr>
          <p:nvPr>
            <p:ph idx="1"/>
          </p:nvPr>
        </p:nvSpPr>
        <p:spPr>
          <a:xfrm>
            <a:off x="838200" y="1099336"/>
            <a:ext cx="10515600" cy="5077627"/>
          </a:xfrm>
        </p:spPr>
        <p:txBody>
          <a:bodyPr>
            <a:noAutofit/>
          </a:bodyPr>
          <a:lstStyle/>
          <a:p>
            <a:pPr marL="0" indent="409575" algn="just">
              <a:lnSpc>
                <a:spcPct val="100000"/>
              </a:lnSpc>
              <a:buNone/>
            </a:pPr>
            <a:r>
              <a:rPr lang="zu-ZA" sz="3100">
                <a:latin typeface="Times New Roman" panose="02020603050405020304" pitchFamily="18" charset="0"/>
                <a:cs typeface="Times New Roman" panose="02020603050405020304" pitchFamily="18" charset="0"/>
              </a:rPr>
              <a:t>Tổng thu cân đối ngân sách nhà nước trên địa bàn tỉnh thời kỳ 2011-2020 tăng bình quân 12,22% và đạt khoảng 18.014 tỷ đồng. Trong đó, giai đoạn 2011-2015 đạt 6.483 tỷ đồng và giai đoạn 2016-2020 đạt 11.531 tỷ đồng. </a:t>
            </a:r>
            <a:r>
              <a:rPr lang="zu-ZA" sz="3100">
                <a:solidFill>
                  <a:srgbClr val="1947F4"/>
                </a:solidFill>
                <a:latin typeface="Times New Roman" panose="02020603050405020304" pitchFamily="18" charset="0"/>
                <a:cs typeface="Times New Roman" panose="02020603050405020304" pitchFamily="18" charset="0"/>
              </a:rPr>
              <a:t>Đáp ứng dự toán chi cân đối ngân sách hàng năm trong giai đoạn 2011-2015 khoảng 25% và trong giai đoạn 2016-2020 khoảng 37,3%. </a:t>
            </a:r>
          </a:p>
          <a:p>
            <a:pPr marL="0" indent="409575" algn="just">
              <a:lnSpc>
                <a:spcPct val="100000"/>
              </a:lnSpc>
              <a:buNone/>
            </a:pPr>
            <a:r>
              <a:rPr lang="zu-ZA" sz="3100">
                <a:latin typeface="Times New Roman" panose="02020603050405020304" pitchFamily="18" charset="0"/>
                <a:cs typeface="Times New Roman" panose="02020603050405020304" pitchFamily="18" charset="0"/>
              </a:rPr>
              <a:t>Tổng chi cân đối ngân sách trên địa bàn tỉnh thời kỳ 2011-2020 khoảng 87.386 tỷ đồng, trong đó chi trong giai đoạn 2011-2015 là 36.556 tỷ đồng và trong giai đoạn 2016-2020 là 50.830 tỷ đồng. </a:t>
            </a:r>
            <a:endParaRPr lang="en-US" sz="310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BED13913-BDA2-664C-9CA5-E5A3B3864B4E}"/>
              </a:ext>
            </a:extLst>
          </p:cNvPr>
          <p:cNvSpPr>
            <a:spLocks noGrp="1"/>
          </p:cNvSpPr>
          <p:nvPr>
            <p:ph type="sldNum" sz="quarter" idx="12"/>
          </p:nvPr>
        </p:nvSpPr>
        <p:spPr/>
        <p:txBody>
          <a:bodyPr/>
          <a:lstStyle/>
          <a:p>
            <a:fld id="{E5E4E5AC-0154-2B49-9274-139277FF5202}" type="slidenum">
              <a:rPr lang="en-US"/>
              <a:t>7</a:t>
            </a:fld>
            <a:endParaRPr lang="en-US"/>
          </a:p>
        </p:txBody>
      </p:sp>
    </p:spTree>
    <p:extLst>
      <p:ext uri="{BB962C8B-B14F-4D97-AF65-F5344CB8AC3E}">
        <p14:creationId xmlns:p14="http://schemas.microsoft.com/office/powerpoint/2010/main" val="3611922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CA29BF1-3BB3-844D-A686-627FEF05803C}"/>
              </a:ext>
            </a:extLst>
          </p:cNvPr>
          <p:cNvSpPr>
            <a:spLocks noGrp="1"/>
          </p:cNvSpPr>
          <p:nvPr>
            <p:ph idx="1"/>
          </p:nvPr>
        </p:nvSpPr>
        <p:spPr>
          <a:xfrm>
            <a:off x="667820" y="739740"/>
            <a:ext cx="7613151" cy="5437224"/>
          </a:xfrm>
        </p:spPr>
        <p:txBody>
          <a:bodyPr>
            <a:normAutofit/>
          </a:bodyPr>
          <a:lstStyle/>
          <a:p>
            <a:pPr marL="0" indent="409575" algn="just">
              <a:lnSpc>
                <a:spcPct val="100000"/>
              </a:lnSpc>
              <a:buNone/>
            </a:pPr>
            <a:r>
              <a:rPr lang="vi-VN" sz="3200" b="1">
                <a:solidFill>
                  <a:srgbClr val="1947F4"/>
                </a:solidFill>
                <a:latin typeface="Times New Roman" panose="02020603050405020304" pitchFamily="18" charset="0"/>
                <a:cs typeface="Times New Roman" panose="02020603050405020304" pitchFamily="18" charset="0"/>
              </a:rPr>
              <a:t>Thứ năm, lao động và năng suất lao động</a:t>
            </a:r>
            <a:endParaRPr lang="en-US" sz="3200">
              <a:solidFill>
                <a:srgbClr val="1947F4"/>
              </a:solidFill>
              <a:latin typeface="Times New Roman" panose="02020603050405020304" pitchFamily="18" charset="0"/>
              <a:cs typeface="Times New Roman" panose="02020603050405020304" pitchFamily="18" charset="0"/>
            </a:endParaRPr>
          </a:p>
          <a:p>
            <a:pPr marL="0" indent="409575" algn="just">
              <a:lnSpc>
                <a:spcPct val="100000"/>
              </a:lnSpc>
              <a:buNone/>
            </a:pPr>
            <a:r>
              <a:rPr lang="zu-ZA" sz="3200">
                <a:latin typeface="Times New Roman" panose="02020603050405020304" pitchFamily="18" charset="0"/>
                <a:cs typeface="Times New Roman" panose="02020603050405020304" pitchFamily="18" charset="0"/>
              </a:rPr>
              <a:t>Chất lượng lao động đang làm việc được cải thiện đáng kể, tỉ lệ lao động </a:t>
            </a:r>
            <a:r>
              <a:rPr lang="vi-VN" sz="3200">
                <a:latin typeface="Times New Roman" panose="02020603050405020304" pitchFamily="18" charset="0"/>
                <a:cs typeface="Times New Roman" panose="02020603050405020304" pitchFamily="18" charset="0"/>
              </a:rPr>
              <a:t>qua đào tạo </a:t>
            </a:r>
            <a:r>
              <a:rPr lang="zu-ZA" sz="3200">
                <a:latin typeface="Times New Roman" panose="02020603050405020304" pitchFamily="18" charset="0"/>
                <a:cs typeface="Times New Roman" panose="02020603050405020304" pitchFamily="18" charset="0"/>
              </a:rPr>
              <a:t>chuyên môn kỹ thuật năm 2020 </a:t>
            </a:r>
            <a:r>
              <a:rPr lang="vi-VN" sz="3200">
                <a:latin typeface="Times New Roman" panose="02020603050405020304" pitchFamily="18" charset="0"/>
                <a:cs typeface="Times New Roman" panose="02020603050405020304" pitchFamily="18" charset="0"/>
              </a:rPr>
              <a:t>đạt 14,33%</a:t>
            </a:r>
            <a:r>
              <a:rPr lang="zu-ZA" sz="3200">
                <a:latin typeface="Times New Roman" panose="02020603050405020304" pitchFamily="18" charset="0"/>
                <a:cs typeface="Times New Roman" panose="02020603050405020304" pitchFamily="18" charset="0"/>
              </a:rPr>
              <a:t>, tăng hơn 2,31 lần so với năm 2010 (6,20%).</a:t>
            </a:r>
          </a:p>
          <a:p>
            <a:pPr marL="0" indent="409575" algn="just">
              <a:lnSpc>
                <a:spcPct val="100000"/>
              </a:lnSpc>
              <a:buNone/>
            </a:pPr>
            <a:r>
              <a:rPr lang="zu-ZA" sz="3200">
                <a:latin typeface="Times New Roman" panose="02020603050405020304" pitchFamily="18" charset="0"/>
                <a:cs typeface="Times New Roman" panose="02020603050405020304" pitchFamily="18" charset="0"/>
              </a:rPr>
              <a:t>Năng suất lao động bình quân toàn tỉnh tăng liên tục, từ 35,3 triệu đồng năm 2010, lên 86,5 triệu đồng năm 2020 và bình quân hàng năm tăng 9,4%.</a:t>
            </a:r>
            <a:endParaRPr lang="en-US" sz="3200">
              <a:solidFill>
                <a:srgbClr val="1947F4"/>
              </a:solidFill>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55F3A4FE-0AA8-9B47-80CB-E2DE1BEA8000}"/>
              </a:ext>
            </a:extLst>
          </p:cNvPr>
          <p:cNvSpPr>
            <a:spLocks noGrp="1"/>
          </p:cNvSpPr>
          <p:nvPr>
            <p:ph type="sldNum" sz="quarter" idx="12"/>
          </p:nvPr>
        </p:nvSpPr>
        <p:spPr/>
        <p:txBody>
          <a:bodyPr/>
          <a:lstStyle/>
          <a:p>
            <a:fld id="{E5E4E5AC-0154-2B49-9274-139277FF5202}" type="slidenum">
              <a:rPr lang="en-US"/>
              <a:t>8</a:t>
            </a:fld>
            <a:endParaRPr lang="en-US"/>
          </a:p>
        </p:txBody>
      </p:sp>
      <p:pic>
        <p:nvPicPr>
          <p:cNvPr id="7" name="Picture 6">
            <a:extLst>
              <a:ext uri="{FF2B5EF4-FFF2-40B4-BE49-F238E27FC236}">
                <a16:creationId xmlns:a16="http://schemas.microsoft.com/office/drawing/2014/main" id="{514CB72D-82E8-7941-8A6F-86D9E6FA7599}"/>
              </a:ext>
            </a:extLst>
          </p:cNvPr>
          <p:cNvPicPr>
            <a:picLocks noChangeAspect="1"/>
          </p:cNvPicPr>
          <p:nvPr/>
        </p:nvPicPr>
        <p:blipFill>
          <a:blip r:embed="rId2"/>
          <a:stretch>
            <a:fillRect/>
          </a:stretch>
        </p:blipFill>
        <p:spPr>
          <a:xfrm>
            <a:off x="8423667" y="1150706"/>
            <a:ext cx="3665592" cy="2370351"/>
          </a:xfrm>
          <a:prstGeom prst="rect">
            <a:avLst/>
          </a:prstGeom>
        </p:spPr>
      </p:pic>
      <p:pic>
        <p:nvPicPr>
          <p:cNvPr id="8" name="Picture 7">
            <a:extLst>
              <a:ext uri="{FF2B5EF4-FFF2-40B4-BE49-F238E27FC236}">
                <a16:creationId xmlns:a16="http://schemas.microsoft.com/office/drawing/2014/main" id="{DD145146-353E-7F43-A621-6857C6BCE87C}"/>
              </a:ext>
            </a:extLst>
          </p:cNvPr>
          <p:cNvPicPr>
            <a:picLocks noChangeAspect="1"/>
          </p:cNvPicPr>
          <p:nvPr/>
        </p:nvPicPr>
        <p:blipFill>
          <a:blip r:embed="rId3"/>
          <a:stretch>
            <a:fillRect/>
          </a:stretch>
        </p:blipFill>
        <p:spPr>
          <a:xfrm>
            <a:off x="8423667" y="3663834"/>
            <a:ext cx="3492500" cy="2324100"/>
          </a:xfrm>
          <a:prstGeom prst="rect">
            <a:avLst/>
          </a:prstGeom>
        </p:spPr>
      </p:pic>
    </p:spTree>
    <p:extLst>
      <p:ext uri="{BB962C8B-B14F-4D97-AF65-F5344CB8AC3E}">
        <p14:creationId xmlns:p14="http://schemas.microsoft.com/office/powerpoint/2010/main" val="41016679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898</TotalTime>
  <Words>4958</Words>
  <Application>Microsoft Macintosh PowerPoint</Application>
  <PresentationFormat>Widescreen</PresentationFormat>
  <Paragraphs>211</Paragraphs>
  <Slides>39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Arial</vt:lpstr>
      <vt:lpstr>Calibri</vt:lpstr>
      <vt:lpstr>Calibri Light</vt:lpstr>
      <vt:lpstr>Times New Roman</vt:lpstr>
      <vt:lpstr>Office Theme</vt:lpstr>
      <vt:lpstr>PowerPoint Presentation</vt:lpstr>
      <vt:lpstr>Nội dung</vt:lpstr>
      <vt:lpstr>PowerPoint Presentation</vt:lpstr>
      <vt:lpstr>PowerPoint Presentation</vt:lpstr>
      <vt:lpstr>PowerPoint Presentation</vt:lpstr>
      <vt:lpstr>PowerPoint Presentation</vt:lpstr>
      <vt:lpstr>PowerPoint Presentation</vt:lpstr>
      <vt:lpstr>Thứ tư, thu chi cân đối ngân sách theo xu hướng tích cực</vt:lpstr>
      <vt:lpstr>PowerPoint Presentation</vt:lpstr>
      <vt:lpstr>Thứ sáu, giáo dục và đào tạo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Mục tiêu và mô hình phát triển tỉnh đến năm 2030 và tầm nhìn đến năm 2050</vt:lpstr>
      <vt:lpstr>Vị thế của tỉnh Đắk Nông</vt:lpstr>
      <vt:lpstr>Mô hình phát triển 1</vt:lpstr>
      <vt:lpstr>Mô hình phát triển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Xin chân thành cảm ơn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129</cp:revision>
  <dcterms:created xsi:type="dcterms:W3CDTF">2021-09-07T03:13:35Z</dcterms:created>
  <dcterms:modified xsi:type="dcterms:W3CDTF">2021-10-15T09:05:02Z</dcterms:modified>
</cp:coreProperties>
</file>